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621" r:id="rId3"/>
    <p:sldId id="572" r:id="rId4"/>
    <p:sldId id="658" r:id="rId5"/>
    <p:sldId id="623" r:id="rId6"/>
    <p:sldId id="677" r:id="rId8"/>
    <p:sldId id="679" r:id="rId9"/>
    <p:sldId id="680" r:id="rId10"/>
    <p:sldId id="682" r:id="rId11"/>
    <p:sldId id="661" r:id="rId12"/>
    <p:sldId id="689" r:id="rId13"/>
    <p:sldId id="686" r:id="rId14"/>
    <p:sldId id="704" r:id="rId15"/>
    <p:sldId id="707" r:id="rId16"/>
    <p:sldId id="725" r:id="rId17"/>
    <p:sldId id="708" r:id="rId18"/>
    <p:sldId id="710" r:id="rId19"/>
    <p:sldId id="712" r:id="rId20"/>
    <p:sldId id="718" r:id="rId21"/>
    <p:sldId id="716" r:id="rId22"/>
    <p:sldId id="715" r:id="rId23"/>
    <p:sldId id="713" r:id="rId24"/>
    <p:sldId id="723" r:id="rId25"/>
    <p:sldId id="724" r:id="rId26"/>
  </p:sldIdLst>
  <p:sldSz cx="9144000" cy="5143500" type="screen16x9"/>
  <p:notesSz cx="6858000" cy="9144000"/>
  <p:custDataLst>
    <p:tags r:id="rId30"/>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85" userDrawn="1">
          <p15:clr>
            <a:srgbClr val="A4A3A4"/>
          </p15:clr>
        </p15:guide>
        <p15:guide id="2" pos="19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3C4462"/>
    <a:srgbClr val="3C3C3B"/>
    <a:srgbClr val="485275"/>
    <a:srgbClr val="8C7A92"/>
    <a:srgbClr val="50668B"/>
    <a:srgbClr val="E0BFC8"/>
    <a:srgbClr val="89B8CA"/>
    <a:srgbClr val="C9DEEF"/>
    <a:srgbClr val="A0B0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12" autoAdjust="0"/>
    <p:restoredTop sz="93992" autoAdjust="0"/>
  </p:normalViewPr>
  <p:slideViewPr>
    <p:cSldViewPr snapToGrid="0" showGuides="1">
      <p:cViewPr varScale="1">
        <p:scale>
          <a:sx n="112" d="100"/>
          <a:sy n="112" d="100"/>
        </p:scale>
        <p:origin x="154" y="72"/>
      </p:cViewPr>
      <p:guideLst>
        <p:guide orient="horz" pos="3185"/>
        <p:guide pos="19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gs" Target="tags/tag39.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0DFCB8-7EF4-48C1-8984-7222E239D7E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A3BA41-6BA2-47AC-9C1D-5ECEA0A6E28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8" name="矩形 7"/>
          <p:cNvSpPr/>
          <p:nvPr userDrawn="1"/>
        </p:nvSpPr>
        <p:spPr>
          <a:xfrm>
            <a:off x="0" y="0"/>
            <a:ext cx="9144000" cy="2684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8" name="矩形 7"/>
          <p:cNvSpPr/>
          <p:nvPr userDrawn="1"/>
        </p:nvSpPr>
        <p:spPr>
          <a:xfrm>
            <a:off x="0" y="0"/>
            <a:ext cx="9144000" cy="2684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 name="Picture Placeholder 7"/>
          <p:cNvSpPr>
            <a:spLocks noGrp="1"/>
          </p:cNvSpPr>
          <p:nvPr>
            <p:ph type="pic" sz="quarter" idx="14"/>
          </p:nvPr>
        </p:nvSpPr>
        <p:spPr>
          <a:xfrm>
            <a:off x="0" y="1273373"/>
            <a:ext cx="4572000" cy="28515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5" name="矩形 4"/>
          <p:cNvSpPr/>
          <p:nvPr userDrawn="1"/>
        </p:nvSpPr>
        <p:spPr>
          <a:xfrm>
            <a:off x="4571999" y="1273373"/>
            <a:ext cx="4571999" cy="28515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8_标题幻灯片">
    <p:spTree>
      <p:nvGrpSpPr>
        <p:cNvPr id="1" name=""/>
        <p:cNvGrpSpPr/>
        <p:nvPr/>
      </p:nvGrpSpPr>
      <p:grpSpPr>
        <a:xfrm>
          <a:off x="0" y="0"/>
          <a:ext cx="0" cy="0"/>
          <a:chOff x="0" y="0"/>
          <a:chExt cx="0" cy="0"/>
        </a:xfrm>
      </p:grpSpPr>
      <p:sp>
        <p:nvSpPr>
          <p:cNvPr id="8" name="矩形 7"/>
          <p:cNvSpPr/>
          <p:nvPr userDrawn="1"/>
        </p:nvSpPr>
        <p:spPr>
          <a:xfrm>
            <a:off x="0" y="0"/>
            <a:ext cx="9144000" cy="2684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userDrawn="1"/>
        </p:nvSpPr>
        <p:spPr>
          <a:xfrm>
            <a:off x="426548" y="1201676"/>
            <a:ext cx="2701002" cy="18106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6016450" y="1201677"/>
            <a:ext cx="2701002" cy="18106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Picture Placeholder 7"/>
          <p:cNvSpPr>
            <a:spLocks noGrp="1"/>
          </p:cNvSpPr>
          <p:nvPr>
            <p:ph type="pic" sz="quarter" idx="14"/>
          </p:nvPr>
        </p:nvSpPr>
        <p:spPr>
          <a:xfrm>
            <a:off x="3233101" y="1201678"/>
            <a:ext cx="2701002" cy="1810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6" name="Picture Placeholder 7"/>
          <p:cNvSpPr>
            <a:spLocks noGrp="1"/>
          </p:cNvSpPr>
          <p:nvPr>
            <p:ph type="pic" sz="quarter" idx="15"/>
          </p:nvPr>
        </p:nvSpPr>
        <p:spPr>
          <a:xfrm>
            <a:off x="426548" y="3105427"/>
            <a:ext cx="2701002" cy="1810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7" name="矩形 6"/>
          <p:cNvSpPr/>
          <p:nvPr userDrawn="1"/>
        </p:nvSpPr>
        <p:spPr>
          <a:xfrm>
            <a:off x="3233101" y="3105428"/>
            <a:ext cx="2701002" cy="18106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Picture Placeholder 7"/>
          <p:cNvSpPr>
            <a:spLocks noGrp="1"/>
          </p:cNvSpPr>
          <p:nvPr>
            <p:ph type="pic" sz="quarter" idx="16"/>
          </p:nvPr>
        </p:nvSpPr>
        <p:spPr>
          <a:xfrm>
            <a:off x="6016450" y="3105427"/>
            <a:ext cx="2701002" cy="1810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9_标题幻灯片">
    <p:spTree>
      <p:nvGrpSpPr>
        <p:cNvPr id="1" name=""/>
        <p:cNvGrpSpPr/>
        <p:nvPr/>
      </p:nvGrpSpPr>
      <p:grpSpPr>
        <a:xfrm>
          <a:off x="0" y="0"/>
          <a:ext cx="0" cy="0"/>
          <a:chOff x="0" y="0"/>
          <a:chExt cx="0" cy="0"/>
        </a:xfrm>
      </p:grpSpPr>
      <p:sp>
        <p:nvSpPr>
          <p:cNvPr id="8" name="矩形 7"/>
          <p:cNvSpPr/>
          <p:nvPr userDrawn="1"/>
        </p:nvSpPr>
        <p:spPr>
          <a:xfrm>
            <a:off x="0" y="0"/>
            <a:ext cx="9144000" cy="2684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Picture Placeholder 7"/>
          <p:cNvSpPr>
            <a:spLocks noGrp="1"/>
          </p:cNvSpPr>
          <p:nvPr>
            <p:ph type="pic" sz="quarter" idx="14"/>
          </p:nvPr>
        </p:nvSpPr>
        <p:spPr>
          <a:xfrm>
            <a:off x="0" y="1201678"/>
            <a:ext cx="9144000" cy="1810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D669989D-4831-4E99-B76E-9A53CB0F3A88}"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E3F9CDB-1F21-4789-A81E-8FEA25CE194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9" Type="http://schemas.openxmlformats.org/officeDocument/2006/relationships/notesSlide" Target="../notesSlides/notesSlide7.xml"/><Relationship Id="rId8" Type="http://schemas.openxmlformats.org/officeDocument/2006/relationships/slideLayout" Target="../slideLayouts/slideLayout2.xml"/><Relationship Id="rId7" Type="http://schemas.openxmlformats.org/officeDocument/2006/relationships/image" Target="../media/image18.png"/><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9.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4.xml"/><Relationship Id="rId1" Type="http://schemas.openxmlformats.org/officeDocument/2006/relationships/tags" Target="../tags/tag3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6.xml"/><Relationship Id="rId1" Type="http://schemas.openxmlformats.org/officeDocument/2006/relationships/tags" Target="../tags/tag35.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tags" Target="../tags/tag3.xml"/><Relationship Id="rId13" Type="http://schemas.openxmlformats.org/officeDocument/2006/relationships/slideLayout" Target="../slideLayouts/slideLayout1.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28.png"/><Relationship Id="rId1"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8.xml"/><Relationship Id="rId1" Type="http://schemas.openxmlformats.org/officeDocument/2006/relationships/tags" Target="../tags/tag3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5.xml"/><Relationship Id="rId1" Type="http://schemas.openxmlformats.org/officeDocument/2006/relationships/tags" Target="../tags/tag1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9" Type="http://schemas.openxmlformats.org/officeDocument/2006/relationships/tags" Target="../tags/tag24.xml"/><Relationship Id="rId8" Type="http://schemas.openxmlformats.org/officeDocument/2006/relationships/tags" Target="../tags/tag23.xml"/><Relationship Id="rId7" Type="http://schemas.openxmlformats.org/officeDocument/2006/relationships/tags" Target="../tags/tag22.xml"/><Relationship Id="rId6" Type="http://schemas.openxmlformats.org/officeDocument/2006/relationships/tags" Target="../tags/tag21.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2" Type="http://schemas.openxmlformats.org/officeDocument/2006/relationships/notesSlide" Target="../notesSlides/notesSlide3.xml"/><Relationship Id="rId11" Type="http://schemas.openxmlformats.org/officeDocument/2006/relationships/slideLayout" Target="../slideLayouts/slideLayout2.xml"/><Relationship Id="rId10" Type="http://schemas.openxmlformats.org/officeDocument/2006/relationships/image" Target="../media/image4.png"/><Relationship Id="rId1" Type="http://schemas.openxmlformats.org/officeDocument/2006/relationships/tags" Target="../tags/tag16.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6.xml"/><Relationship Id="rId1" Type="http://schemas.openxmlformats.org/officeDocument/2006/relationships/tags" Target="../tags/tag25.xml"/></Relationships>
</file>

<file path=ppt/slides/_rels/slide9.xml.rels><?xml version="1.0" encoding="UTF-8" standalone="yes"?>
<Relationships xmlns="http://schemas.openxmlformats.org/package/2006/relationships"><Relationship Id="rId9" Type="http://schemas.openxmlformats.org/officeDocument/2006/relationships/tags" Target="../tags/tag32.xml"/><Relationship Id="rId8" Type="http://schemas.openxmlformats.org/officeDocument/2006/relationships/tags" Target="../tags/tag31.xml"/><Relationship Id="rId7" Type="http://schemas.openxmlformats.org/officeDocument/2006/relationships/tags" Target="../tags/tag30.xml"/><Relationship Id="rId6" Type="http://schemas.openxmlformats.org/officeDocument/2006/relationships/tags" Target="../tags/tag29.xml"/><Relationship Id="rId5" Type="http://schemas.openxmlformats.org/officeDocument/2006/relationships/tags" Target="../tags/tag28.xml"/><Relationship Id="rId4" Type="http://schemas.openxmlformats.org/officeDocument/2006/relationships/tags" Target="../tags/tag27.xml"/><Relationship Id="rId3" Type="http://schemas.openxmlformats.org/officeDocument/2006/relationships/image" Target="../media/image8.jpeg"/><Relationship Id="rId2" Type="http://schemas.openxmlformats.org/officeDocument/2006/relationships/image" Target="../media/image7.jpeg"/><Relationship Id="rId11" Type="http://schemas.openxmlformats.org/officeDocument/2006/relationships/notesSlide" Target="../notesSlides/notesSlide5.xml"/><Relationship Id="rId10" Type="http://schemas.openxmlformats.org/officeDocument/2006/relationships/slideLayout" Target="../slideLayouts/slideLayout4.xml"/><Relationship Id="rId1"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18271" y="1114332"/>
            <a:ext cx="8507457" cy="2914836"/>
            <a:chOff x="318271" y="1332438"/>
            <a:chExt cx="8507457" cy="2914836"/>
          </a:xfrm>
        </p:grpSpPr>
        <p:grpSp>
          <p:nvGrpSpPr>
            <p:cNvPr id="6" name="组合 5"/>
            <p:cNvGrpSpPr/>
            <p:nvPr/>
          </p:nvGrpSpPr>
          <p:grpSpPr>
            <a:xfrm>
              <a:off x="406782" y="1332438"/>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883369"/>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1965966" y="2103155"/>
              <a:ext cx="5212080" cy="768350"/>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知识库</a:t>
              </a:r>
              <a:r>
                <a:rPr lang="zh-CN" altLang="en-US" sz="4400" kern="0">
                  <a:solidFill>
                    <a:schemeClr val="accent1"/>
                  </a:solidFill>
                  <a:latin typeface="微软雅黑" panose="020B0503020204020204" charset="-122"/>
                  <a:ea typeface="微软雅黑" panose="020B0503020204020204" charset="-122"/>
                </a:rPr>
                <a:t>场景总结汇报</a:t>
              </a:r>
              <a:endParaRPr lang="zh-CN" altLang="en-US" sz="4400" kern="0">
                <a:solidFill>
                  <a:schemeClr val="accent1"/>
                </a:solidFill>
                <a:latin typeface="微软雅黑" panose="020B0503020204020204" charset="-122"/>
                <a:ea typeface="微软雅黑" panose="020B0503020204020204" charset="-122"/>
              </a:endParaRPr>
            </a:p>
          </p:txBody>
        </p:sp>
        <p:grpSp>
          <p:nvGrpSpPr>
            <p:cNvPr id="4" name="组合 3"/>
            <p:cNvGrpSpPr/>
            <p:nvPr/>
          </p:nvGrpSpPr>
          <p:grpSpPr>
            <a:xfrm>
              <a:off x="3256016" y="3642037"/>
              <a:ext cx="2631966" cy="228856"/>
              <a:chOff x="1051875" y="3357304"/>
              <a:chExt cx="2631966" cy="228856"/>
            </a:xfrm>
            <a:solidFill>
              <a:srgbClr val="485275"/>
            </a:solidFill>
          </p:grpSpPr>
          <p:sp>
            <p:nvSpPr>
              <p:cNvPr id="33" name="矩形: 圆角 32"/>
              <p:cNvSpPr/>
              <p:nvPr/>
            </p:nvSpPr>
            <p:spPr>
              <a:xfrm>
                <a:off x="1051875" y="3357305"/>
                <a:ext cx="1229619" cy="22885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汇报人：</a:t>
                </a:r>
                <a:endParaRPr lang="zh-CN" altLang="en-US" sz="1200">
                  <a:solidFill>
                    <a:schemeClr val="bg1"/>
                  </a:solidFill>
                  <a:latin typeface="+mj-lt"/>
                </a:endParaRPr>
              </a:p>
            </p:txBody>
          </p:sp>
          <p:sp>
            <p:nvSpPr>
              <p:cNvPr id="35" name="矩形: 圆角 34"/>
              <p:cNvSpPr/>
              <p:nvPr/>
            </p:nvSpPr>
            <p:spPr>
              <a:xfrm>
                <a:off x="2454222" y="3357304"/>
                <a:ext cx="1229619" cy="22885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部门：</a:t>
                </a:r>
                <a:r>
                  <a:rPr lang="zh-CN" altLang="en-US" sz="1200">
                    <a:solidFill>
                      <a:schemeClr val="bg1"/>
                    </a:solidFill>
                    <a:latin typeface="+mj-lt"/>
                  </a:rPr>
                  <a:t>算法部</a:t>
                </a:r>
                <a:endParaRPr lang="zh-CN" altLang="en-US" sz="1200">
                  <a:solidFill>
                    <a:schemeClr val="bg1"/>
                  </a:solidFill>
                  <a:latin typeface="+mj-lt"/>
                </a:endParaRPr>
              </a:p>
            </p:txBody>
          </p:sp>
        </p:grpSp>
      </p:grpSp>
      <p:pic>
        <p:nvPicPr>
          <p:cNvPr id="2" name="图片 1" descr="4批-(1)"/>
          <p:cNvPicPr>
            <a:picLocks noChangeAspect="1"/>
          </p:cNvPicPr>
          <p:nvPr/>
        </p:nvPicPr>
        <p:blipFill>
          <a:blip r:embed="rId2">
            <a:alphaModFix amt="4000"/>
          </a:blip>
          <a:stretch>
            <a:fillRect/>
          </a:stretch>
        </p:blipFill>
        <p:spPr>
          <a:xfrm>
            <a:off x="541655" y="1189990"/>
            <a:ext cx="632460" cy="6242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相关场景</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19" name="图片 18"/>
          <p:cNvPicPr/>
          <p:nvPr/>
        </p:nvPicPr>
        <p:blipFill>
          <a:blip r:embed="rId1"/>
        </p:blipFill>
        <p:spPr>
          <a:xfrm>
            <a:off x="333375" y="2686522"/>
            <a:ext cx="328279" cy="302586"/>
          </a:xfrm>
          <a:prstGeom prst="rect">
            <a:avLst/>
          </a:prstGeom>
        </p:spPr>
      </p:pic>
      <p:sp>
        <p:nvSpPr>
          <p:cNvPr id="20" name="文本框 19"/>
          <p:cNvSpPr txBox="1"/>
          <p:nvPr/>
        </p:nvSpPr>
        <p:spPr>
          <a:xfrm>
            <a:off x="1971040" y="2723043"/>
            <a:ext cx="5080000" cy="635000"/>
          </a:xfrm>
          <a:prstGeom prst="rect">
            <a:avLst/>
          </a:prstGeom>
        </p:spPr>
        <p:txBody>
          <a:bodyPr/>
          <a:p>
            <a:endParaRPr sz="1600"/>
          </a:p>
        </p:txBody>
      </p:sp>
      <p:sp>
        <p:nvSpPr>
          <p:cNvPr id="21" name="圆角矩形 20"/>
          <p:cNvSpPr/>
          <p:nvPr/>
        </p:nvSpPr>
        <p:spPr>
          <a:xfrm>
            <a:off x="1481455" y="1582420"/>
            <a:ext cx="1562100" cy="2543810"/>
          </a:xfrm>
          <a:prstGeom prst="roundRect">
            <a:avLst/>
          </a:prstGeom>
          <a:ln>
            <a:prstDash val="dashDot"/>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22" name="燕尾形箭头 21"/>
          <p:cNvSpPr/>
          <p:nvPr/>
        </p:nvSpPr>
        <p:spPr>
          <a:xfrm>
            <a:off x="784225" y="2722880"/>
            <a:ext cx="5334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3" name="圆角矩形 22"/>
          <p:cNvSpPr/>
          <p:nvPr/>
        </p:nvSpPr>
        <p:spPr>
          <a:xfrm>
            <a:off x="3710940" y="1150620"/>
            <a:ext cx="3999865" cy="1478280"/>
          </a:xfrm>
          <a:prstGeom prst="roundRect">
            <a:avLst/>
          </a:prstGeom>
          <a:ln>
            <a:prstDash val="dashDot"/>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24" name="圆角矩形 23"/>
          <p:cNvSpPr/>
          <p:nvPr/>
        </p:nvSpPr>
        <p:spPr>
          <a:xfrm>
            <a:off x="3710940" y="2926715"/>
            <a:ext cx="5142865" cy="1659890"/>
          </a:xfrm>
          <a:prstGeom prst="roundRect">
            <a:avLst/>
          </a:prstGeom>
          <a:ln>
            <a:prstDash val="dashDot"/>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25" name="燕尾形箭头 24"/>
          <p:cNvSpPr/>
          <p:nvPr/>
        </p:nvSpPr>
        <p:spPr>
          <a:xfrm>
            <a:off x="3207385" y="1785620"/>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6" name="燕尾形箭头 25"/>
          <p:cNvSpPr/>
          <p:nvPr/>
        </p:nvSpPr>
        <p:spPr>
          <a:xfrm>
            <a:off x="3207385" y="3672840"/>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7" name="文本框 26"/>
          <p:cNvSpPr txBox="1"/>
          <p:nvPr/>
        </p:nvSpPr>
        <p:spPr>
          <a:xfrm>
            <a:off x="822325" y="2571750"/>
            <a:ext cx="837565" cy="245110"/>
          </a:xfrm>
          <a:prstGeom prst="rect">
            <a:avLst/>
          </a:prstGeom>
          <a:noFill/>
        </p:spPr>
        <p:txBody>
          <a:bodyPr wrap="square" rtlCol="0">
            <a:spAutoFit/>
          </a:bodyPr>
          <a:p>
            <a:r>
              <a:rPr lang="zh-CN" altLang="en-US" sz="1000"/>
              <a:t>选择</a:t>
            </a:r>
            <a:endParaRPr lang="zh-CN" altLang="en-US" sz="1000"/>
          </a:p>
        </p:txBody>
      </p:sp>
      <p:sp>
        <p:nvSpPr>
          <p:cNvPr id="29" name="矩形 28"/>
          <p:cNvSpPr/>
          <p:nvPr/>
        </p:nvSpPr>
        <p:spPr>
          <a:xfrm>
            <a:off x="1725295" y="1808480"/>
            <a:ext cx="1074420" cy="350520"/>
          </a:xfrm>
          <a:prstGeom prst="rect">
            <a:avLst/>
          </a:prstGeom>
        </p:spPr>
        <p:style>
          <a:lnRef idx="2">
            <a:schemeClr val="accent1"/>
          </a:lnRef>
          <a:fillRef idx="0">
            <a:srgbClr val="FFFFFF"/>
          </a:fillRef>
          <a:effectRef idx="0">
            <a:srgbClr val="FFFFFF"/>
          </a:effectRef>
          <a:fontRef idx="minor">
            <a:schemeClr val="tx1"/>
          </a:fontRef>
        </p:style>
        <p:txBody>
          <a:bodyPr rtlCol="0" anchor="ctr"/>
          <a:p>
            <a:pPr algn="ctr"/>
            <a:r>
              <a:rPr lang="zh-CN" altLang="en-US" sz="1000"/>
              <a:t>人事管理知识库</a:t>
            </a:r>
            <a:endParaRPr lang="zh-CN" altLang="en-US" sz="1000"/>
          </a:p>
        </p:txBody>
      </p:sp>
      <p:sp>
        <p:nvSpPr>
          <p:cNvPr id="33" name="矩形 32"/>
          <p:cNvSpPr/>
          <p:nvPr/>
        </p:nvSpPr>
        <p:spPr>
          <a:xfrm>
            <a:off x="1725295" y="2322830"/>
            <a:ext cx="1074420" cy="350520"/>
          </a:xfrm>
          <a:prstGeom prst="rect">
            <a:avLst/>
          </a:prstGeom>
        </p:spPr>
        <p:style>
          <a:lnRef idx="2">
            <a:schemeClr val="accent1"/>
          </a:lnRef>
          <a:fillRef idx="0">
            <a:srgbClr val="FFFFFF"/>
          </a:fillRef>
          <a:effectRef idx="0">
            <a:srgbClr val="FFFFFF"/>
          </a:effectRef>
          <a:fontRef idx="minor">
            <a:schemeClr val="tx1"/>
          </a:fontRef>
        </p:style>
        <p:txBody>
          <a:bodyPr rtlCol="0" anchor="ctr"/>
          <a:p>
            <a:pPr algn="ctr"/>
            <a:r>
              <a:rPr lang="zh-CN" altLang="en-US" sz="1000"/>
              <a:t>财务</a:t>
            </a:r>
            <a:r>
              <a:rPr lang="zh-CN" altLang="en-US" sz="1000"/>
              <a:t>管理知识库</a:t>
            </a:r>
            <a:endParaRPr lang="zh-CN" altLang="en-US" sz="1000"/>
          </a:p>
        </p:txBody>
      </p:sp>
      <p:sp>
        <p:nvSpPr>
          <p:cNvPr id="36" name="矩形 35"/>
          <p:cNvSpPr/>
          <p:nvPr/>
        </p:nvSpPr>
        <p:spPr>
          <a:xfrm>
            <a:off x="1724660" y="2837180"/>
            <a:ext cx="1075055" cy="525780"/>
          </a:xfrm>
          <a:prstGeom prst="rect">
            <a:avLst/>
          </a:prstGeom>
        </p:spPr>
        <p:style>
          <a:lnRef idx="2">
            <a:schemeClr val="accent1"/>
          </a:lnRef>
          <a:fillRef idx="0">
            <a:srgbClr val="FFFFFF"/>
          </a:fillRef>
          <a:effectRef idx="0">
            <a:srgbClr val="FFFFFF"/>
          </a:effectRef>
          <a:fontRef idx="minor">
            <a:schemeClr val="tx1"/>
          </a:fontRef>
        </p:style>
        <p:txBody>
          <a:bodyPr rtlCol="0" anchor="ctr"/>
          <a:p>
            <a:pPr algn="ctr"/>
            <a:r>
              <a:rPr lang="zh-CN" altLang="en-US" sz="1000"/>
              <a:t>电子产品</a:t>
            </a:r>
            <a:endParaRPr lang="zh-CN" altLang="en-US" sz="1000"/>
          </a:p>
          <a:p>
            <a:pPr algn="ctr"/>
            <a:r>
              <a:rPr lang="zh-CN" altLang="en-US" sz="1000"/>
              <a:t>认证知识库</a:t>
            </a:r>
            <a:endParaRPr lang="zh-CN" altLang="en-US" sz="1000"/>
          </a:p>
        </p:txBody>
      </p:sp>
      <p:sp>
        <p:nvSpPr>
          <p:cNvPr id="37" name="矩形 36"/>
          <p:cNvSpPr/>
          <p:nvPr/>
        </p:nvSpPr>
        <p:spPr>
          <a:xfrm>
            <a:off x="1724660" y="3526790"/>
            <a:ext cx="1074420" cy="350520"/>
          </a:xfrm>
          <a:prstGeom prst="rect">
            <a:avLst/>
          </a:prstGeom>
        </p:spPr>
        <p:style>
          <a:lnRef idx="2">
            <a:schemeClr val="accent1"/>
          </a:lnRef>
          <a:fillRef idx="0">
            <a:srgbClr val="FFFFFF"/>
          </a:fillRef>
          <a:effectRef idx="0">
            <a:srgbClr val="FFFFFF"/>
          </a:effectRef>
          <a:fontRef idx="minor">
            <a:schemeClr val="tx1"/>
          </a:fontRef>
        </p:style>
        <p:txBody>
          <a:bodyPr rtlCol="0" anchor="ctr"/>
          <a:p>
            <a:pPr algn="ctr"/>
            <a:r>
              <a:rPr lang="zh-CN" altLang="en-US" sz="1000"/>
              <a:t>其他知识库</a:t>
            </a:r>
            <a:endParaRPr lang="zh-CN" altLang="en-US" sz="1000"/>
          </a:p>
        </p:txBody>
      </p:sp>
      <p:sp>
        <p:nvSpPr>
          <p:cNvPr id="38" name="文本框 37"/>
          <p:cNvSpPr txBox="1"/>
          <p:nvPr/>
        </p:nvSpPr>
        <p:spPr>
          <a:xfrm>
            <a:off x="3207385" y="1639570"/>
            <a:ext cx="837565" cy="245110"/>
          </a:xfrm>
          <a:prstGeom prst="rect">
            <a:avLst/>
          </a:prstGeom>
          <a:noFill/>
        </p:spPr>
        <p:txBody>
          <a:bodyPr wrap="square" rtlCol="0">
            <a:spAutoFit/>
          </a:bodyPr>
          <a:p>
            <a:r>
              <a:rPr lang="zh-CN" altLang="en-US" sz="1000"/>
              <a:t>查找</a:t>
            </a:r>
            <a:endParaRPr lang="zh-CN" altLang="en-US" sz="1000"/>
          </a:p>
        </p:txBody>
      </p:sp>
      <p:sp>
        <p:nvSpPr>
          <p:cNvPr id="39" name="文本框 38"/>
          <p:cNvSpPr txBox="1"/>
          <p:nvPr/>
        </p:nvSpPr>
        <p:spPr>
          <a:xfrm>
            <a:off x="3207385" y="3496310"/>
            <a:ext cx="837565" cy="245110"/>
          </a:xfrm>
          <a:prstGeom prst="rect">
            <a:avLst/>
          </a:prstGeom>
          <a:noFill/>
        </p:spPr>
        <p:txBody>
          <a:bodyPr wrap="square" rtlCol="0">
            <a:spAutoFit/>
          </a:bodyPr>
          <a:p>
            <a:r>
              <a:rPr lang="zh-CN" altLang="en-US" sz="1000"/>
              <a:t>问答</a:t>
            </a:r>
            <a:endParaRPr lang="zh-CN" altLang="en-US" sz="1000"/>
          </a:p>
        </p:txBody>
      </p:sp>
      <p:pic>
        <p:nvPicPr>
          <p:cNvPr id="40" name="图片 39" descr="image (1)"/>
          <p:cNvPicPr>
            <a:picLocks noChangeAspect="1"/>
          </p:cNvPicPr>
          <p:nvPr/>
        </p:nvPicPr>
        <p:blipFill>
          <a:blip r:embed="rId2"/>
          <a:stretch>
            <a:fillRect/>
          </a:stretch>
        </p:blipFill>
        <p:spPr>
          <a:xfrm>
            <a:off x="3964940" y="1242060"/>
            <a:ext cx="1565275" cy="1250950"/>
          </a:xfrm>
          <a:prstGeom prst="rect">
            <a:avLst/>
          </a:prstGeom>
        </p:spPr>
      </p:pic>
      <p:pic>
        <p:nvPicPr>
          <p:cNvPr id="41" name="图片 40"/>
          <p:cNvPicPr>
            <a:picLocks noChangeAspect="1"/>
          </p:cNvPicPr>
          <p:nvPr/>
        </p:nvPicPr>
        <p:blipFill>
          <a:blip r:embed="rId3"/>
          <a:stretch>
            <a:fillRect/>
          </a:stretch>
        </p:blipFill>
        <p:spPr>
          <a:xfrm>
            <a:off x="6190615" y="1242060"/>
            <a:ext cx="1238250" cy="1232535"/>
          </a:xfrm>
          <a:prstGeom prst="rect">
            <a:avLst/>
          </a:prstGeom>
        </p:spPr>
      </p:pic>
      <p:sp>
        <p:nvSpPr>
          <p:cNvPr id="42" name="燕尾形箭头 41"/>
          <p:cNvSpPr/>
          <p:nvPr/>
        </p:nvSpPr>
        <p:spPr>
          <a:xfrm>
            <a:off x="5650865" y="1724660"/>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3" name="矩形 42"/>
          <p:cNvSpPr/>
          <p:nvPr/>
        </p:nvSpPr>
        <p:spPr>
          <a:xfrm>
            <a:off x="3863340" y="3311525"/>
            <a:ext cx="798195" cy="780415"/>
          </a:xfrm>
          <a:prstGeom prst="rect">
            <a:avLst/>
          </a:prstGeom>
          <a:solidFill>
            <a:schemeClr val="bg1"/>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800">
                <a:solidFill>
                  <a:schemeClr val="tx1"/>
                </a:solidFill>
              </a:rPr>
              <a:t>我去</a:t>
            </a:r>
            <a:r>
              <a:rPr lang="zh-CN" altLang="en-US" sz="800">
                <a:solidFill>
                  <a:schemeClr val="tx1"/>
                </a:solidFill>
              </a:rPr>
              <a:t>北京出差花了5000块钱，我该如何报销？</a:t>
            </a:r>
            <a:endParaRPr lang="zh-CN" altLang="en-US" sz="800">
              <a:solidFill>
                <a:schemeClr val="tx1"/>
              </a:solidFill>
            </a:endParaRPr>
          </a:p>
        </p:txBody>
      </p:sp>
      <p:sp>
        <p:nvSpPr>
          <p:cNvPr id="44" name="矩形 43"/>
          <p:cNvSpPr/>
          <p:nvPr/>
        </p:nvSpPr>
        <p:spPr>
          <a:xfrm>
            <a:off x="5093970" y="3095625"/>
            <a:ext cx="2524760" cy="1298575"/>
          </a:xfrm>
          <a:prstGeom prst="rect">
            <a:avLst/>
          </a:prstGeom>
          <a:solidFill>
            <a:schemeClr val="bg1"/>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800">
                <a:solidFill>
                  <a:schemeClr val="tx1"/>
                </a:solidFill>
              </a:rPr>
              <a:t>如何报销在上海畅圣计算机科技有限公司的差旅费用</a:t>
            </a:r>
            <a:endParaRPr lang="zh-CN" altLang="en-US" sz="800">
              <a:solidFill>
                <a:schemeClr val="tx1"/>
              </a:solidFill>
            </a:endParaRPr>
          </a:p>
          <a:p>
            <a:pPr algn="ctr"/>
            <a:r>
              <a:rPr lang="zh-CN" altLang="en-US" sz="800">
                <a:solidFill>
                  <a:schemeClr val="tx1"/>
                </a:solidFill>
              </a:rPr>
              <a:t>...</a:t>
            </a:r>
            <a:endParaRPr lang="zh-CN" altLang="en-US" sz="800">
              <a:solidFill>
                <a:schemeClr val="tx1"/>
              </a:solidFill>
            </a:endParaRPr>
          </a:p>
          <a:p>
            <a:pPr algn="ctr"/>
            <a:r>
              <a:rPr lang="zh-CN" altLang="en-US" sz="800">
                <a:solidFill>
                  <a:schemeClr val="tx1"/>
                </a:solidFill>
              </a:rPr>
              <a:t>提交报销申请...</a:t>
            </a:r>
            <a:endParaRPr lang="zh-CN" altLang="en-US" sz="800">
              <a:solidFill>
                <a:schemeClr val="tx1"/>
              </a:solidFill>
            </a:endParaRPr>
          </a:p>
          <a:p>
            <a:pPr algn="ctr"/>
            <a:r>
              <a:rPr lang="zh-CN" altLang="en-US" sz="800">
                <a:solidFill>
                  <a:schemeClr val="tx1"/>
                </a:solidFill>
              </a:rPr>
              <a:t>超支情况处理...</a:t>
            </a:r>
            <a:endParaRPr lang="zh-CN" altLang="en-US" sz="800">
              <a:solidFill>
                <a:schemeClr val="tx1"/>
              </a:solidFill>
            </a:endParaRPr>
          </a:p>
          <a:p>
            <a:pPr algn="ctr"/>
            <a:r>
              <a:rPr lang="zh-CN" altLang="en-US" sz="800">
                <a:solidFill>
                  <a:schemeClr val="tx1"/>
                </a:solidFill>
              </a:rPr>
              <a:t>审批流程...</a:t>
            </a:r>
            <a:endParaRPr lang="zh-CN" altLang="en-US" sz="800">
              <a:solidFill>
                <a:schemeClr val="tx1"/>
              </a:solidFill>
            </a:endParaRPr>
          </a:p>
          <a:p>
            <a:pPr algn="ctr"/>
            <a:r>
              <a:rPr lang="zh-CN" altLang="en-US" sz="800">
                <a:solidFill>
                  <a:schemeClr val="tx1"/>
                </a:solidFill>
              </a:rPr>
              <a:t>注意事项</a:t>
            </a:r>
            <a:endParaRPr lang="zh-CN" altLang="en-US" sz="800">
              <a:solidFill>
                <a:schemeClr val="tx1"/>
              </a:solidFill>
            </a:endParaRPr>
          </a:p>
          <a:p>
            <a:pPr algn="ctr"/>
            <a:r>
              <a:rPr lang="zh-CN" altLang="en-US" sz="800">
                <a:solidFill>
                  <a:schemeClr val="tx1"/>
                </a:solidFill>
              </a:rPr>
              <a:t>票据真实性：...</a:t>
            </a:r>
            <a:endParaRPr lang="zh-CN" altLang="en-US" sz="800">
              <a:solidFill>
                <a:schemeClr val="tx1"/>
              </a:solidFill>
            </a:endParaRPr>
          </a:p>
          <a:p>
            <a:pPr algn="ctr"/>
            <a:r>
              <a:rPr lang="zh-CN" altLang="en-US" sz="800">
                <a:solidFill>
                  <a:schemeClr val="tx1"/>
                </a:solidFill>
              </a:rPr>
              <a:t>审批手续：...</a:t>
            </a:r>
            <a:endParaRPr lang="zh-CN" altLang="en-US" sz="800">
              <a:solidFill>
                <a:schemeClr val="tx1"/>
              </a:solidFill>
            </a:endParaRPr>
          </a:p>
          <a:p>
            <a:pPr algn="ctr"/>
            <a:r>
              <a:rPr lang="zh-CN" altLang="en-US" sz="800">
                <a:solidFill>
                  <a:schemeClr val="tx1"/>
                </a:solidFill>
              </a:rPr>
              <a:t>超支情况说明：...</a:t>
            </a:r>
            <a:endParaRPr lang="zh-CN" altLang="en-US" sz="800">
              <a:solidFill>
                <a:schemeClr val="tx1"/>
              </a:solidFill>
            </a:endParaRPr>
          </a:p>
        </p:txBody>
      </p:sp>
      <p:sp>
        <p:nvSpPr>
          <p:cNvPr id="45" name="文本框 44"/>
          <p:cNvSpPr txBox="1"/>
          <p:nvPr/>
        </p:nvSpPr>
        <p:spPr>
          <a:xfrm>
            <a:off x="2032000" y="1775732"/>
            <a:ext cx="5080000" cy="635000"/>
          </a:xfrm>
          <a:prstGeom prst="rect">
            <a:avLst/>
          </a:prstGeom>
        </p:spPr>
        <p:txBody>
          <a:bodyPr/>
          <a:p>
            <a:endParaRPr sz="1600"/>
          </a:p>
        </p:txBody>
      </p:sp>
      <p:pic>
        <p:nvPicPr>
          <p:cNvPr id="46" name="图片 45"/>
          <p:cNvPicPr/>
          <p:nvPr/>
        </p:nvPicPr>
        <p:blipFill>
          <a:blip r:embed="rId4"/>
        </p:blipFill>
        <p:spPr>
          <a:xfrm>
            <a:off x="7964805" y="3311797"/>
            <a:ext cx="322036" cy="322036"/>
          </a:xfrm>
          <a:prstGeom prst="rect">
            <a:avLst/>
          </a:prstGeom>
        </p:spPr>
      </p:pic>
      <p:sp>
        <p:nvSpPr>
          <p:cNvPr id="47" name="文本框 46"/>
          <p:cNvSpPr txBox="1"/>
          <p:nvPr/>
        </p:nvSpPr>
        <p:spPr>
          <a:xfrm>
            <a:off x="2032000" y="2732768"/>
            <a:ext cx="5080000" cy="635000"/>
          </a:xfrm>
          <a:prstGeom prst="rect">
            <a:avLst/>
          </a:prstGeom>
        </p:spPr>
        <p:txBody>
          <a:bodyPr/>
          <a:p>
            <a:endParaRPr sz="1600"/>
          </a:p>
        </p:txBody>
      </p:sp>
      <p:pic>
        <p:nvPicPr>
          <p:cNvPr id="49" name="图片 48"/>
          <p:cNvPicPr/>
          <p:nvPr/>
        </p:nvPicPr>
        <p:blipFill>
          <a:blip r:embed="rId4"/>
        </p:blipFill>
        <p:spPr>
          <a:xfrm>
            <a:off x="8360410" y="3311797"/>
            <a:ext cx="322036" cy="322036"/>
          </a:xfrm>
          <a:prstGeom prst="rect">
            <a:avLst/>
          </a:prstGeom>
        </p:spPr>
      </p:pic>
      <p:pic>
        <p:nvPicPr>
          <p:cNvPr id="50" name="图片 49"/>
          <p:cNvPicPr/>
          <p:nvPr/>
        </p:nvPicPr>
        <p:blipFill>
          <a:blip r:embed="rId4"/>
        </p:blipFill>
        <p:spPr>
          <a:xfrm>
            <a:off x="7964805" y="3741692"/>
            <a:ext cx="322036" cy="322036"/>
          </a:xfrm>
          <a:prstGeom prst="rect">
            <a:avLst/>
          </a:prstGeom>
        </p:spPr>
      </p:pic>
      <p:pic>
        <p:nvPicPr>
          <p:cNvPr id="51" name="图片 50"/>
          <p:cNvPicPr/>
          <p:nvPr/>
        </p:nvPicPr>
        <p:blipFill>
          <a:blip r:embed="rId4"/>
        </p:blipFill>
        <p:spPr>
          <a:xfrm>
            <a:off x="8360410" y="3741692"/>
            <a:ext cx="322036" cy="322036"/>
          </a:xfrm>
          <a:prstGeom prst="rect">
            <a:avLst/>
          </a:prstGeom>
        </p:spPr>
      </p:pic>
      <p:sp>
        <p:nvSpPr>
          <p:cNvPr id="52" name="燕尾形箭头 51"/>
          <p:cNvSpPr/>
          <p:nvPr/>
        </p:nvSpPr>
        <p:spPr>
          <a:xfrm>
            <a:off x="4778375" y="3626485"/>
            <a:ext cx="198755" cy="22098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3" name="燕尾形箭头 52"/>
          <p:cNvSpPr/>
          <p:nvPr/>
        </p:nvSpPr>
        <p:spPr>
          <a:xfrm>
            <a:off x="7692390" y="3550285"/>
            <a:ext cx="198755" cy="29718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圆角矩形 5"/>
          <p:cNvSpPr/>
          <p:nvPr/>
        </p:nvSpPr>
        <p:spPr>
          <a:xfrm>
            <a:off x="400050" y="975360"/>
            <a:ext cx="8411845" cy="205422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相关场景</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3" name="图片 2" descr="841469c8-f86a-4b7d-af49-1e79a3de5c0c"/>
          <p:cNvPicPr>
            <a:picLocks noChangeAspect="1"/>
          </p:cNvPicPr>
          <p:nvPr/>
        </p:nvPicPr>
        <p:blipFill>
          <a:blip r:embed="rId1"/>
          <a:stretch>
            <a:fillRect/>
          </a:stretch>
        </p:blipFill>
        <p:spPr>
          <a:xfrm>
            <a:off x="6489700" y="1273810"/>
            <a:ext cx="2070735" cy="1504315"/>
          </a:xfrm>
          <a:prstGeom prst="rect">
            <a:avLst/>
          </a:prstGeom>
        </p:spPr>
      </p:pic>
      <p:pic>
        <p:nvPicPr>
          <p:cNvPr id="4" name="图片 3" descr="57f930b7-8f1a-4ea1-a9b9-a059db4f030a"/>
          <p:cNvPicPr>
            <a:picLocks noChangeAspect="1"/>
          </p:cNvPicPr>
          <p:nvPr/>
        </p:nvPicPr>
        <p:blipFill>
          <a:blip r:embed="rId2"/>
          <a:stretch>
            <a:fillRect/>
          </a:stretch>
        </p:blipFill>
        <p:spPr>
          <a:xfrm rot="10800000" flipH="1">
            <a:off x="1307465" y="1273810"/>
            <a:ext cx="2764790" cy="1503680"/>
          </a:xfrm>
          <a:prstGeom prst="rect">
            <a:avLst/>
          </a:prstGeom>
        </p:spPr>
      </p:pic>
      <p:pic>
        <p:nvPicPr>
          <p:cNvPr id="5" name="图片 4" descr="3e741487-f7f3-4086-b096-f4f71143396a"/>
          <p:cNvPicPr>
            <a:picLocks noChangeAspect="1"/>
          </p:cNvPicPr>
          <p:nvPr/>
        </p:nvPicPr>
        <p:blipFill>
          <a:blip r:embed="rId3"/>
          <a:srcRect l="44449"/>
          <a:stretch>
            <a:fillRect/>
          </a:stretch>
        </p:blipFill>
        <p:spPr>
          <a:xfrm>
            <a:off x="4438015" y="1273810"/>
            <a:ext cx="1715135" cy="1519555"/>
          </a:xfrm>
          <a:prstGeom prst="rect">
            <a:avLst/>
          </a:prstGeom>
        </p:spPr>
      </p:pic>
      <p:sp>
        <p:nvSpPr>
          <p:cNvPr id="7" name="文本框 6"/>
          <p:cNvSpPr txBox="1"/>
          <p:nvPr/>
        </p:nvSpPr>
        <p:spPr>
          <a:xfrm>
            <a:off x="613410" y="1431290"/>
            <a:ext cx="393700" cy="1169035"/>
          </a:xfrm>
          <a:prstGeom prst="rect">
            <a:avLst/>
          </a:prstGeom>
          <a:noFill/>
        </p:spPr>
        <p:txBody>
          <a:bodyPr wrap="square" rtlCol="0">
            <a:noAutofit/>
          </a:bodyPr>
          <a:p>
            <a:r>
              <a:rPr lang="zh-CN" altLang="en-US" sz="2400" b="1">
                <a:solidFill>
                  <a:schemeClr val="bg1"/>
                </a:solidFill>
              </a:rPr>
              <a:t>信息源</a:t>
            </a:r>
            <a:endParaRPr lang="zh-CN" altLang="en-US" sz="2400" b="1">
              <a:solidFill>
                <a:schemeClr val="bg1"/>
              </a:solidFill>
            </a:endParaRPr>
          </a:p>
        </p:txBody>
      </p:sp>
      <p:pic>
        <p:nvPicPr>
          <p:cNvPr id="8" name="图片 7" descr="login_User"/>
          <p:cNvPicPr>
            <a:picLocks noChangeAspect="1"/>
          </p:cNvPicPr>
          <p:nvPr/>
        </p:nvPicPr>
        <p:blipFill>
          <a:blip r:embed="rId4"/>
          <a:stretch>
            <a:fillRect/>
          </a:stretch>
        </p:blipFill>
        <p:spPr>
          <a:xfrm>
            <a:off x="783590" y="3623945"/>
            <a:ext cx="571500" cy="527050"/>
          </a:xfrm>
          <a:prstGeom prst="rect">
            <a:avLst/>
          </a:prstGeom>
        </p:spPr>
      </p:pic>
      <p:pic>
        <p:nvPicPr>
          <p:cNvPr id="9" name="图片 8"/>
          <p:cNvPicPr>
            <a:picLocks noChangeAspect="1"/>
          </p:cNvPicPr>
          <p:nvPr/>
        </p:nvPicPr>
        <p:blipFill>
          <a:blip r:embed="rId5"/>
          <a:stretch>
            <a:fillRect/>
          </a:stretch>
        </p:blipFill>
        <p:spPr>
          <a:xfrm>
            <a:off x="4480560" y="2518410"/>
            <a:ext cx="182880" cy="106680"/>
          </a:xfrm>
          <a:prstGeom prst="rect">
            <a:avLst/>
          </a:prstGeom>
        </p:spPr>
      </p:pic>
      <p:sp>
        <p:nvSpPr>
          <p:cNvPr id="10" name="矩形 9"/>
          <p:cNvSpPr/>
          <p:nvPr/>
        </p:nvSpPr>
        <p:spPr>
          <a:xfrm>
            <a:off x="1911350" y="3234690"/>
            <a:ext cx="2346325" cy="1443990"/>
          </a:xfrm>
          <a:prstGeom prst="rect">
            <a:avLst/>
          </a:prstGeom>
          <a:noFill/>
          <a:ln>
            <a:prstDash val="dashDot"/>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1" name="文本框 10"/>
          <p:cNvSpPr txBox="1"/>
          <p:nvPr/>
        </p:nvSpPr>
        <p:spPr>
          <a:xfrm>
            <a:off x="2025650" y="3467735"/>
            <a:ext cx="974090" cy="245110"/>
          </a:xfrm>
          <a:prstGeom prst="rect">
            <a:avLst/>
          </a:prstGeom>
          <a:noFill/>
        </p:spPr>
        <p:txBody>
          <a:bodyPr wrap="square" rtlCol="0">
            <a:spAutoFit/>
          </a:bodyPr>
          <a:p>
            <a:r>
              <a:rPr lang="en-US" altLang="zh-CN" sz="1000" b="1"/>
              <a:t>eg.1</a:t>
            </a:r>
            <a:endParaRPr lang="zh-CN" altLang="en-US" sz="1000" b="1"/>
          </a:p>
        </p:txBody>
      </p:sp>
      <p:sp>
        <p:nvSpPr>
          <p:cNvPr id="14" name="文本框 13"/>
          <p:cNvSpPr txBox="1"/>
          <p:nvPr/>
        </p:nvSpPr>
        <p:spPr>
          <a:xfrm>
            <a:off x="2025650" y="3828415"/>
            <a:ext cx="974090" cy="245110"/>
          </a:xfrm>
          <a:prstGeom prst="rect">
            <a:avLst/>
          </a:prstGeom>
          <a:noFill/>
        </p:spPr>
        <p:txBody>
          <a:bodyPr wrap="square" rtlCol="0">
            <a:spAutoFit/>
          </a:bodyPr>
          <a:p>
            <a:r>
              <a:rPr lang="en-US" altLang="zh-CN" sz="1000" b="1"/>
              <a:t>eg.2</a:t>
            </a:r>
            <a:endParaRPr lang="en-US" altLang="zh-CN" sz="1000" b="1"/>
          </a:p>
        </p:txBody>
      </p:sp>
      <p:sp>
        <p:nvSpPr>
          <p:cNvPr id="15" name="文本框 14"/>
          <p:cNvSpPr txBox="1"/>
          <p:nvPr/>
        </p:nvSpPr>
        <p:spPr>
          <a:xfrm>
            <a:off x="2025650" y="4189095"/>
            <a:ext cx="974090" cy="245110"/>
          </a:xfrm>
          <a:prstGeom prst="rect">
            <a:avLst/>
          </a:prstGeom>
          <a:noFill/>
        </p:spPr>
        <p:txBody>
          <a:bodyPr wrap="square" rtlCol="0">
            <a:spAutoFit/>
          </a:bodyPr>
          <a:p>
            <a:r>
              <a:rPr lang="en-US" altLang="zh-CN" sz="1000" b="1"/>
              <a:t>eg.3</a:t>
            </a:r>
            <a:endParaRPr lang="en-US" altLang="zh-CN" sz="1000" b="1"/>
          </a:p>
        </p:txBody>
      </p:sp>
      <p:sp>
        <p:nvSpPr>
          <p:cNvPr id="16" name="燕尾形箭头 15"/>
          <p:cNvSpPr/>
          <p:nvPr/>
        </p:nvSpPr>
        <p:spPr>
          <a:xfrm>
            <a:off x="1400810" y="3806825"/>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7" name="文本框 16"/>
          <p:cNvSpPr txBox="1"/>
          <p:nvPr/>
        </p:nvSpPr>
        <p:spPr>
          <a:xfrm>
            <a:off x="2388235" y="3467735"/>
            <a:ext cx="1400810" cy="245110"/>
          </a:xfrm>
          <a:prstGeom prst="rect">
            <a:avLst/>
          </a:prstGeom>
          <a:noFill/>
        </p:spPr>
        <p:txBody>
          <a:bodyPr wrap="square" rtlCol="0">
            <a:spAutoFit/>
          </a:bodyPr>
          <a:p>
            <a:r>
              <a:rPr lang="zh-CN" altLang="en-US" sz="1000"/>
              <a:t>美国数据中心的</a:t>
            </a:r>
            <a:r>
              <a:rPr lang="zh-CN" altLang="en-US" sz="1000"/>
              <a:t>数量？</a:t>
            </a:r>
            <a:endParaRPr lang="zh-CN" altLang="en-US" sz="1000"/>
          </a:p>
        </p:txBody>
      </p:sp>
      <p:sp>
        <p:nvSpPr>
          <p:cNvPr id="18" name="文本框 17"/>
          <p:cNvSpPr txBox="1"/>
          <p:nvPr/>
        </p:nvSpPr>
        <p:spPr>
          <a:xfrm>
            <a:off x="2388235" y="3837940"/>
            <a:ext cx="1755775" cy="245110"/>
          </a:xfrm>
          <a:prstGeom prst="rect">
            <a:avLst/>
          </a:prstGeom>
          <a:noFill/>
        </p:spPr>
        <p:txBody>
          <a:bodyPr wrap="square" rtlCol="0">
            <a:spAutoFit/>
          </a:bodyPr>
          <a:p>
            <a:r>
              <a:rPr lang="en-US" altLang="zh-CN" sz="1000"/>
              <a:t>**</a:t>
            </a:r>
            <a:r>
              <a:rPr lang="zh-CN" altLang="en-US" sz="1000"/>
              <a:t>数据中心的临界功率</a:t>
            </a:r>
            <a:r>
              <a:rPr lang="zh-CN" altLang="en-US" sz="1000"/>
              <a:t>多少？</a:t>
            </a:r>
            <a:endParaRPr lang="zh-CN" altLang="en-US" sz="1000"/>
          </a:p>
        </p:txBody>
      </p:sp>
      <p:sp>
        <p:nvSpPr>
          <p:cNvPr id="19" name="文本框 18"/>
          <p:cNvSpPr txBox="1"/>
          <p:nvPr/>
        </p:nvSpPr>
        <p:spPr>
          <a:xfrm>
            <a:off x="2388235" y="4189095"/>
            <a:ext cx="1755775" cy="245110"/>
          </a:xfrm>
          <a:prstGeom prst="rect">
            <a:avLst/>
          </a:prstGeom>
          <a:noFill/>
        </p:spPr>
        <p:txBody>
          <a:bodyPr wrap="square" rtlCol="0">
            <a:spAutoFit/>
          </a:bodyPr>
          <a:p>
            <a:r>
              <a:rPr lang="en-US" altLang="zh-CN" sz="1000"/>
              <a:t>**</a:t>
            </a:r>
            <a:r>
              <a:rPr lang="zh-CN" altLang="en-US" sz="1000"/>
              <a:t>数据中心</a:t>
            </a:r>
            <a:r>
              <a:rPr lang="en-US" altLang="zh-CN" sz="1000"/>
              <a:t>......</a:t>
            </a:r>
            <a:endParaRPr lang="en-US" altLang="zh-CN" sz="1000"/>
          </a:p>
        </p:txBody>
      </p:sp>
      <p:sp>
        <p:nvSpPr>
          <p:cNvPr id="20" name="燕尾形箭头 19"/>
          <p:cNvSpPr/>
          <p:nvPr/>
        </p:nvSpPr>
        <p:spPr>
          <a:xfrm>
            <a:off x="4349115" y="3806825"/>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2" name="图片 21" descr="知识库管理"/>
          <p:cNvPicPr>
            <a:picLocks noChangeAspect="1"/>
          </p:cNvPicPr>
          <p:nvPr/>
        </p:nvPicPr>
        <p:blipFill>
          <a:blip r:embed="rId6"/>
          <a:stretch>
            <a:fillRect/>
          </a:stretch>
        </p:blipFill>
        <p:spPr>
          <a:xfrm>
            <a:off x="4859655" y="3526790"/>
            <a:ext cx="721995" cy="721995"/>
          </a:xfrm>
          <a:prstGeom prst="rect">
            <a:avLst/>
          </a:prstGeom>
        </p:spPr>
      </p:pic>
      <p:sp>
        <p:nvSpPr>
          <p:cNvPr id="24" name="燕尾形箭头 23"/>
          <p:cNvSpPr/>
          <p:nvPr/>
        </p:nvSpPr>
        <p:spPr>
          <a:xfrm>
            <a:off x="5734050" y="3806825"/>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30" name="图片 29" descr="whiteboard_exported_image (1)"/>
          <p:cNvPicPr>
            <a:picLocks noChangeAspect="1"/>
          </p:cNvPicPr>
          <p:nvPr/>
        </p:nvPicPr>
        <p:blipFill>
          <a:blip r:embed="rId7"/>
          <a:stretch>
            <a:fillRect/>
          </a:stretch>
        </p:blipFill>
        <p:spPr>
          <a:xfrm>
            <a:off x="6297295" y="3172460"/>
            <a:ext cx="2364740" cy="1666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18271" y="1114332"/>
            <a:ext cx="8507457" cy="2914836"/>
            <a:chOff x="318271" y="1332438"/>
            <a:chExt cx="8507457" cy="2914836"/>
          </a:xfrm>
        </p:grpSpPr>
        <p:grpSp>
          <p:nvGrpSpPr>
            <p:cNvPr id="6" name="组合 5"/>
            <p:cNvGrpSpPr/>
            <p:nvPr/>
          </p:nvGrpSpPr>
          <p:grpSpPr>
            <a:xfrm>
              <a:off x="406782" y="1332438"/>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883369"/>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3362969" y="2405415"/>
              <a:ext cx="2418080" cy="768350"/>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解决</a:t>
              </a:r>
              <a:r>
                <a:rPr lang="zh-CN" altLang="en-US" sz="4400" kern="0">
                  <a:solidFill>
                    <a:schemeClr val="accent1"/>
                  </a:solidFill>
                  <a:latin typeface="微软雅黑" panose="020B0503020204020204" charset="-122"/>
                  <a:ea typeface="微软雅黑" panose="020B0503020204020204" charset="-122"/>
                </a:rPr>
                <a:t>方案</a:t>
              </a:r>
              <a:endParaRPr lang="zh-CN" altLang="en-US" sz="4400" kern="0">
                <a:solidFill>
                  <a:schemeClr val="accent1"/>
                </a:solidFill>
                <a:latin typeface="微软雅黑" panose="020B0503020204020204" charset="-122"/>
                <a:ea typeface="微软雅黑" panose="020B0503020204020204" charset="-122"/>
              </a:endParaRPr>
            </a:p>
          </p:txBody>
        </p:sp>
        <p:sp>
          <p:nvSpPr>
            <p:cNvPr id="32" name="矩形 31"/>
            <p:cNvSpPr/>
            <p:nvPr/>
          </p:nvSpPr>
          <p:spPr>
            <a:xfrm>
              <a:off x="2142383" y="2872596"/>
              <a:ext cx="4859232" cy="333375"/>
            </a:xfrm>
            <a:prstGeom prst="rect">
              <a:avLst/>
            </a:prstGeom>
          </p:spPr>
          <p:txBody>
            <a:bodyPr wrap="square">
              <a:spAutoFit/>
            </a:bodyPr>
            <a:lstStyle/>
            <a:p>
              <a:pPr algn="ctr" defTabSz="914400">
                <a:lnSpc>
                  <a:spcPct val="150000"/>
                </a:lnSpc>
                <a:defRPr/>
              </a:pPr>
              <a:endParaRPr lang="en-US" altLang="zh-CN" sz="1050" kern="0">
                <a:solidFill>
                  <a:schemeClr val="bg1">
                    <a:lumMod val="65000"/>
                  </a:schemeClr>
                </a:solidFill>
                <a:cs typeface="Arial" panose="020B0604020202020204" pitchFamily="34" charset="0"/>
              </a:endParaRPr>
            </a:p>
          </p:txBody>
        </p:sp>
        <p:sp>
          <p:nvSpPr>
            <p:cNvPr id="34" name="PA_矩形 8"/>
            <p:cNvSpPr/>
            <p:nvPr>
              <p:custDataLst>
                <p:tags r:id="rId2"/>
              </p:custDataLst>
            </p:nvPr>
          </p:nvSpPr>
          <p:spPr>
            <a:xfrm>
              <a:off x="2883877" y="1766006"/>
              <a:ext cx="3355146" cy="337185"/>
            </a:xfrm>
            <a:prstGeom prst="rect">
              <a:avLst/>
            </a:prstGeom>
          </p:spPr>
          <p:txBody>
            <a:bodyPr wrap="square">
              <a:spAutoFit/>
            </a:bodyPr>
            <a:lstStyle/>
            <a:p>
              <a:pPr lvl="0" algn="ctr" defTabSz="609600">
                <a:defRPr/>
              </a:pPr>
              <a:r>
                <a:rPr kumimoji="1" lang="en-US" altLang="zh-CN" sz="1600" kern="0">
                  <a:solidFill>
                    <a:schemeClr val="accent1"/>
                  </a:solidFill>
                  <a:latin typeface="+mj-lt"/>
                  <a:ea typeface="微软雅黑" panose="020B0503020204020204" charset="-122"/>
                  <a:cs typeface="+mn-ea"/>
                  <a:sym typeface="Calibri" panose="020F0502020204030204" pitchFamily="34" charset="0"/>
                </a:rPr>
                <a:t>Related scenarios</a:t>
              </a:r>
              <a:endParaRPr lang="en-US" altLang="zh-CN" sz="1600" kern="0">
                <a:solidFill>
                  <a:schemeClr val="accent1"/>
                </a:solidFill>
                <a:latin typeface="+mj-lt"/>
                <a:ea typeface="微软雅黑" panose="020B0503020204020204" charset="-122"/>
              </a:endParaRPr>
            </a:p>
          </p:txBody>
        </p:sp>
        <p:sp>
          <p:nvSpPr>
            <p:cNvPr id="33" name="矩形: 圆角 32"/>
            <p:cNvSpPr/>
            <p:nvPr/>
          </p:nvSpPr>
          <p:spPr>
            <a:xfrm>
              <a:off x="3957191" y="3476303"/>
              <a:ext cx="1229619" cy="228855"/>
            </a:xfrm>
            <a:prstGeom prst="roundRect">
              <a:avLst>
                <a:gd name="adj" fmla="val 50000"/>
              </a:avLst>
            </a:prstGeom>
            <a:solidFill>
              <a:srgbClr val="4852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第</a:t>
              </a:r>
              <a:r>
                <a:rPr lang="zh-CN" altLang="en-US" sz="1200">
                  <a:solidFill>
                    <a:schemeClr val="bg1"/>
                  </a:solidFill>
                  <a:latin typeface="+mj-lt"/>
                </a:rPr>
                <a:t>三单元</a:t>
              </a:r>
              <a:endParaRPr lang="zh-CN" altLang="en-US" sz="1200">
                <a:solidFill>
                  <a:schemeClr val="bg1"/>
                </a:solidFill>
                <a:latin typeface="+mj-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718559" y="264745"/>
            <a:ext cx="17068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东盟</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2" name="图片 1" descr="whiteboard_exported_image (2)"/>
          <p:cNvPicPr>
            <a:picLocks noChangeAspect="1"/>
          </p:cNvPicPr>
          <p:nvPr/>
        </p:nvPicPr>
        <p:blipFill>
          <a:blip r:embed="rId1"/>
          <a:srcRect r="7900"/>
          <a:stretch>
            <a:fillRect/>
          </a:stretch>
        </p:blipFill>
        <p:spPr>
          <a:xfrm>
            <a:off x="265430" y="1235075"/>
            <a:ext cx="5690870" cy="3206115"/>
          </a:xfrm>
          <a:prstGeom prst="rect">
            <a:avLst/>
          </a:prstGeom>
        </p:spPr>
      </p:pic>
      <p:sp>
        <p:nvSpPr>
          <p:cNvPr id="3" name="文本框 2"/>
          <p:cNvSpPr txBox="1"/>
          <p:nvPr/>
        </p:nvSpPr>
        <p:spPr>
          <a:xfrm>
            <a:off x="6172200" y="1235075"/>
            <a:ext cx="1996440" cy="368300"/>
          </a:xfrm>
          <a:prstGeom prst="rect">
            <a:avLst/>
          </a:prstGeom>
          <a:noFill/>
        </p:spPr>
        <p:txBody>
          <a:bodyPr wrap="square" rtlCol="0">
            <a:spAutoFit/>
          </a:bodyPr>
          <a:p>
            <a:r>
              <a:rPr lang="zh-CN" altLang="en-US" b="1"/>
              <a:t>存在问题：</a:t>
            </a:r>
            <a:endParaRPr lang="zh-CN" altLang="en-US" b="1"/>
          </a:p>
        </p:txBody>
      </p:sp>
      <p:sp>
        <p:nvSpPr>
          <p:cNvPr id="4" name="文本框 3"/>
          <p:cNvSpPr txBox="1"/>
          <p:nvPr/>
        </p:nvSpPr>
        <p:spPr>
          <a:xfrm>
            <a:off x="6316980" y="1834515"/>
            <a:ext cx="2018665" cy="737235"/>
          </a:xfrm>
          <a:prstGeom prst="rect">
            <a:avLst/>
          </a:prstGeom>
          <a:noFill/>
        </p:spPr>
        <p:txBody>
          <a:bodyPr wrap="square" rtlCol="0">
            <a:spAutoFit/>
          </a:bodyPr>
          <a:p>
            <a:r>
              <a:rPr lang="en-US" altLang="zh-CN" sz="1400"/>
              <a:t>1</a:t>
            </a:r>
            <a:r>
              <a:rPr lang="zh-CN" altLang="en-US" sz="1400"/>
              <a:t>、</a:t>
            </a:r>
            <a:r>
              <a:rPr lang="zh-CN" altLang="en-US" sz="1400">
                <a:sym typeface="+mn-ea"/>
              </a:rPr>
              <a:t>需要通过不断更新和优化</a:t>
            </a:r>
            <a:r>
              <a:rPr lang="en-US" altLang="zh-CN" sz="1400">
                <a:sym typeface="+mn-ea"/>
              </a:rPr>
              <a:t>query</a:t>
            </a:r>
            <a:r>
              <a:rPr lang="zh-CN" altLang="en-US" sz="1400">
                <a:sym typeface="+mn-ea"/>
              </a:rPr>
              <a:t>内容来提高检索的效果。</a:t>
            </a:r>
            <a:endParaRPr lang="zh-CN" altLang="en-US" sz="1400"/>
          </a:p>
        </p:txBody>
      </p:sp>
      <p:sp>
        <p:nvSpPr>
          <p:cNvPr id="6" name="文本框 5"/>
          <p:cNvSpPr txBox="1"/>
          <p:nvPr/>
        </p:nvSpPr>
        <p:spPr>
          <a:xfrm>
            <a:off x="6309360" y="2701290"/>
            <a:ext cx="2018665" cy="1168400"/>
          </a:xfrm>
          <a:prstGeom prst="rect">
            <a:avLst/>
          </a:prstGeom>
          <a:noFill/>
        </p:spPr>
        <p:txBody>
          <a:bodyPr wrap="square" rtlCol="0">
            <a:spAutoFit/>
          </a:bodyPr>
          <a:p>
            <a:r>
              <a:rPr lang="en-US" altLang="zh-CN" sz="1400"/>
              <a:t>2</a:t>
            </a:r>
            <a:r>
              <a:rPr lang="zh-CN" altLang="en-US" sz="1400"/>
              <a:t>、</a:t>
            </a:r>
            <a:r>
              <a:rPr lang="zh-CN" altLang="en-US" sz="1400">
                <a:sym typeface="+mn-ea"/>
              </a:rPr>
              <a:t>对于需要统计具体数值的问题，如</a:t>
            </a:r>
            <a:r>
              <a:rPr lang="en-US" altLang="zh-CN" sz="1400">
                <a:sym typeface="+mn-ea"/>
              </a:rPr>
              <a:t>“</a:t>
            </a:r>
            <a:r>
              <a:rPr lang="zh-CN" altLang="en-US" sz="1400">
                <a:sym typeface="+mn-ea"/>
              </a:rPr>
              <a:t>美国有多少条海陆缆？</a:t>
            </a:r>
            <a:r>
              <a:rPr lang="en-US" altLang="zh-CN" sz="1400">
                <a:sym typeface="+mn-ea"/>
              </a:rPr>
              <a:t>”</a:t>
            </a:r>
            <a:r>
              <a:rPr lang="zh-CN" altLang="en-US" sz="1400">
                <a:sym typeface="+mn-ea"/>
              </a:rPr>
              <a:t>现有方法无法准确获取相关的数据。</a:t>
            </a:r>
            <a:endParaRPr lang="zh-CN" altLang="en-US" sz="1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718559" y="264745"/>
            <a:ext cx="17068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东盟</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718559" y="264745"/>
            <a:ext cx="17068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公司</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7" name="图片 6"/>
          <p:cNvPicPr>
            <a:picLocks noChangeAspect="1"/>
          </p:cNvPicPr>
          <p:nvPr/>
        </p:nvPicPr>
        <p:blipFill>
          <a:blip r:embed="rId1"/>
          <a:stretch>
            <a:fillRect/>
          </a:stretch>
        </p:blipFill>
        <p:spPr>
          <a:xfrm>
            <a:off x="230505" y="1066800"/>
            <a:ext cx="6372860" cy="3538220"/>
          </a:xfrm>
          <a:prstGeom prst="rect">
            <a:avLst/>
          </a:prstGeom>
        </p:spPr>
      </p:pic>
      <p:sp>
        <p:nvSpPr>
          <p:cNvPr id="3" name="文本框 2"/>
          <p:cNvSpPr txBox="1"/>
          <p:nvPr/>
        </p:nvSpPr>
        <p:spPr>
          <a:xfrm>
            <a:off x="6777355" y="1066800"/>
            <a:ext cx="1996440" cy="368300"/>
          </a:xfrm>
          <a:prstGeom prst="rect">
            <a:avLst/>
          </a:prstGeom>
          <a:noFill/>
        </p:spPr>
        <p:txBody>
          <a:bodyPr wrap="square" rtlCol="0">
            <a:spAutoFit/>
          </a:bodyPr>
          <a:p>
            <a:r>
              <a:rPr lang="zh-CN" altLang="en-US" b="1"/>
              <a:t>存在问题：</a:t>
            </a:r>
            <a:endParaRPr lang="zh-CN" altLang="en-US" b="1"/>
          </a:p>
        </p:txBody>
      </p:sp>
      <p:sp>
        <p:nvSpPr>
          <p:cNvPr id="4" name="文本框 3"/>
          <p:cNvSpPr txBox="1"/>
          <p:nvPr/>
        </p:nvSpPr>
        <p:spPr>
          <a:xfrm>
            <a:off x="6755130" y="1584960"/>
            <a:ext cx="2018665" cy="521970"/>
          </a:xfrm>
          <a:prstGeom prst="rect">
            <a:avLst/>
          </a:prstGeom>
          <a:noFill/>
        </p:spPr>
        <p:txBody>
          <a:bodyPr wrap="square" rtlCol="0">
            <a:spAutoFit/>
          </a:bodyPr>
          <a:p>
            <a:r>
              <a:rPr lang="en-US" altLang="zh-CN" sz="1400"/>
              <a:t>1</a:t>
            </a:r>
            <a:r>
              <a:rPr lang="zh-CN" altLang="en-US" sz="1400"/>
              <a:t>、规则与模板不能覆盖所有的公司文件</a:t>
            </a:r>
            <a:r>
              <a:rPr lang="zh-CN" altLang="en-US" sz="1400"/>
              <a:t>种类</a:t>
            </a:r>
            <a:endParaRPr lang="zh-CN" altLang="en-US" sz="1400"/>
          </a:p>
        </p:txBody>
      </p:sp>
      <p:sp>
        <p:nvSpPr>
          <p:cNvPr id="5" name="文本框 4"/>
          <p:cNvSpPr txBox="1"/>
          <p:nvPr/>
        </p:nvSpPr>
        <p:spPr>
          <a:xfrm>
            <a:off x="6755130" y="2178685"/>
            <a:ext cx="2018665" cy="521970"/>
          </a:xfrm>
          <a:prstGeom prst="rect">
            <a:avLst/>
          </a:prstGeom>
          <a:noFill/>
        </p:spPr>
        <p:txBody>
          <a:bodyPr wrap="square" rtlCol="0">
            <a:spAutoFit/>
          </a:bodyPr>
          <a:p>
            <a:r>
              <a:rPr lang="en-US" altLang="zh-CN" sz="1400"/>
              <a:t>2</a:t>
            </a:r>
            <a:r>
              <a:rPr lang="zh-CN" altLang="en-US" sz="1400"/>
              <a:t>、表格与图片的处理</a:t>
            </a:r>
            <a:r>
              <a:rPr lang="zh-CN" altLang="en-US" sz="1400"/>
              <a:t>麻烦</a:t>
            </a:r>
            <a:endParaRPr lang="zh-CN" altLang="en-US" sz="1400"/>
          </a:p>
        </p:txBody>
      </p:sp>
      <p:sp>
        <p:nvSpPr>
          <p:cNvPr id="9" name="文本框 8"/>
          <p:cNvSpPr txBox="1"/>
          <p:nvPr/>
        </p:nvSpPr>
        <p:spPr>
          <a:xfrm>
            <a:off x="6755130" y="2772410"/>
            <a:ext cx="2018665" cy="953135"/>
          </a:xfrm>
          <a:prstGeom prst="rect">
            <a:avLst/>
          </a:prstGeom>
          <a:noFill/>
        </p:spPr>
        <p:txBody>
          <a:bodyPr wrap="square" rtlCol="0">
            <a:spAutoFit/>
          </a:bodyPr>
          <a:p>
            <a:r>
              <a:rPr lang="en-US" altLang="zh-CN" sz="1400"/>
              <a:t>3</a:t>
            </a:r>
            <a:r>
              <a:rPr lang="zh-CN" altLang="en-US" sz="1400"/>
              <a:t>、由于文本切割的孤立性，无法回答统计性信息，例如当前知识库具有多少管理</a:t>
            </a:r>
            <a:r>
              <a:rPr lang="zh-CN" altLang="en-US" sz="1400"/>
              <a:t>文档</a:t>
            </a:r>
            <a:endParaRPr lang="zh-CN" altLang="en-US" sz="1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718559" y="264745"/>
            <a:ext cx="17068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公司</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6" name="图片 5"/>
          <p:cNvPicPr>
            <a:picLocks noChangeAspect="1"/>
          </p:cNvPicPr>
          <p:nvPr/>
        </p:nvPicPr>
        <p:blipFill>
          <a:blip r:embed="rId1"/>
          <a:stretch>
            <a:fillRect/>
          </a:stretch>
        </p:blipFill>
        <p:spPr>
          <a:xfrm>
            <a:off x="185420" y="927735"/>
            <a:ext cx="4152900" cy="3804285"/>
          </a:xfrm>
          <a:prstGeom prst="rect">
            <a:avLst/>
          </a:prstGeom>
        </p:spPr>
      </p:pic>
      <p:pic>
        <p:nvPicPr>
          <p:cNvPr id="5" name="图片 4"/>
          <p:cNvPicPr>
            <a:picLocks noChangeAspect="1"/>
          </p:cNvPicPr>
          <p:nvPr/>
        </p:nvPicPr>
        <p:blipFill>
          <a:blip r:embed="rId2"/>
          <a:stretch>
            <a:fillRect/>
          </a:stretch>
        </p:blipFill>
        <p:spPr>
          <a:xfrm>
            <a:off x="4595495" y="991235"/>
            <a:ext cx="4090035" cy="38830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18271" y="1114332"/>
            <a:ext cx="8507457" cy="2914836"/>
            <a:chOff x="318271" y="1332438"/>
            <a:chExt cx="8507457" cy="2914836"/>
          </a:xfrm>
        </p:grpSpPr>
        <p:grpSp>
          <p:nvGrpSpPr>
            <p:cNvPr id="6" name="组合 5"/>
            <p:cNvGrpSpPr/>
            <p:nvPr/>
          </p:nvGrpSpPr>
          <p:grpSpPr>
            <a:xfrm>
              <a:off x="406782" y="1332438"/>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883369"/>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3083568" y="2405415"/>
              <a:ext cx="2976880" cy="768350"/>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下一步</a:t>
              </a:r>
              <a:r>
                <a:rPr lang="zh-CN" altLang="en-US" sz="4400" kern="0">
                  <a:solidFill>
                    <a:schemeClr val="accent1"/>
                  </a:solidFill>
                  <a:latin typeface="微软雅黑" panose="020B0503020204020204" charset="-122"/>
                  <a:ea typeface="微软雅黑" panose="020B0503020204020204" charset="-122"/>
                </a:rPr>
                <a:t>计划</a:t>
              </a:r>
              <a:endParaRPr lang="zh-CN" altLang="en-US" sz="4400" kern="0">
                <a:solidFill>
                  <a:schemeClr val="accent1"/>
                </a:solidFill>
                <a:latin typeface="微软雅黑" panose="020B0503020204020204" charset="-122"/>
                <a:ea typeface="微软雅黑" panose="020B0503020204020204" charset="-122"/>
              </a:endParaRPr>
            </a:p>
          </p:txBody>
        </p:sp>
        <p:sp>
          <p:nvSpPr>
            <p:cNvPr id="32" name="矩形 31"/>
            <p:cNvSpPr/>
            <p:nvPr/>
          </p:nvSpPr>
          <p:spPr>
            <a:xfrm>
              <a:off x="2142383" y="2872596"/>
              <a:ext cx="4859232" cy="333375"/>
            </a:xfrm>
            <a:prstGeom prst="rect">
              <a:avLst/>
            </a:prstGeom>
          </p:spPr>
          <p:txBody>
            <a:bodyPr wrap="square">
              <a:spAutoFit/>
            </a:bodyPr>
            <a:lstStyle/>
            <a:p>
              <a:pPr algn="ctr" defTabSz="914400">
                <a:lnSpc>
                  <a:spcPct val="150000"/>
                </a:lnSpc>
                <a:defRPr/>
              </a:pPr>
              <a:endParaRPr lang="en-US" altLang="zh-CN" sz="1050" kern="0">
                <a:solidFill>
                  <a:schemeClr val="bg1">
                    <a:lumMod val="65000"/>
                  </a:schemeClr>
                </a:solidFill>
                <a:cs typeface="Arial" panose="020B0604020202020204" pitchFamily="34" charset="0"/>
              </a:endParaRPr>
            </a:p>
          </p:txBody>
        </p:sp>
        <p:sp>
          <p:nvSpPr>
            <p:cNvPr id="34" name="PA_矩形 8"/>
            <p:cNvSpPr/>
            <p:nvPr>
              <p:custDataLst>
                <p:tags r:id="rId2"/>
              </p:custDataLst>
            </p:nvPr>
          </p:nvSpPr>
          <p:spPr>
            <a:xfrm>
              <a:off x="2883877" y="1766006"/>
              <a:ext cx="3355146" cy="337185"/>
            </a:xfrm>
            <a:prstGeom prst="rect">
              <a:avLst/>
            </a:prstGeom>
          </p:spPr>
          <p:txBody>
            <a:bodyPr wrap="square">
              <a:spAutoFit/>
            </a:bodyPr>
            <a:lstStyle/>
            <a:p>
              <a:pPr lvl="0" algn="ctr" defTabSz="609600">
                <a:defRPr/>
              </a:pPr>
              <a:r>
                <a:rPr kumimoji="1" lang="en-US" altLang="zh-CN" sz="1600" kern="0">
                  <a:solidFill>
                    <a:schemeClr val="accent1"/>
                  </a:solidFill>
                  <a:latin typeface="+mj-lt"/>
                  <a:ea typeface="微软雅黑" panose="020B0503020204020204" charset="-122"/>
                  <a:cs typeface="+mn-ea"/>
                  <a:sym typeface="Calibri" panose="020F0502020204030204" pitchFamily="34" charset="0"/>
                </a:rPr>
                <a:t>Related scenarios</a:t>
              </a:r>
              <a:endParaRPr lang="en-US" altLang="zh-CN" sz="1600" kern="0">
                <a:solidFill>
                  <a:schemeClr val="accent1"/>
                </a:solidFill>
                <a:latin typeface="+mj-lt"/>
                <a:ea typeface="微软雅黑" panose="020B0503020204020204" charset="-122"/>
              </a:endParaRPr>
            </a:p>
          </p:txBody>
        </p:sp>
        <p:sp>
          <p:nvSpPr>
            <p:cNvPr id="33" name="矩形: 圆角 32"/>
            <p:cNvSpPr/>
            <p:nvPr/>
          </p:nvSpPr>
          <p:spPr>
            <a:xfrm>
              <a:off x="3957191" y="3476303"/>
              <a:ext cx="1229619" cy="228855"/>
            </a:xfrm>
            <a:prstGeom prst="roundRect">
              <a:avLst>
                <a:gd name="adj" fmla="val 50000"/>
              </a:avLst>
            </a:prstGeom>
            <a:solidFill>
              <a:srgbClr val="4852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第</a:t>
              </a:r>
              <a:r>
                <a:rPr lang="zh-CN" altLang="en-US" sz="1200">
                  <a:solidFill>
                    <a:schemeClr val="bg1"/>
                  </a:solidFill>
                  <a:latin typeface="+mj-lt"/>
                </a:rPr>
                <a:t>四单元</a:t>
              </a:r>
              <a:endParaRPr lang="zh-CN" altLang="en-US" sz="1200">
                <a:solidFill>
                  <a:schemeClr val="bg1"/>
                </a:solidFill>
                <a:latin typeface="+mj-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718559" y="264745"/>
            <a:ext cx="17068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计划</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3" name="图片 2"/>
          <p:cNvPicPr>
            <a:picLocks noChangeAspect="1"/>
          </p:cNvPicPr>
          <p:nvPr/>
        </p:nvPicPr>
        <p:blipFill>
          <a:blip r:embed="rId1"/>
          <a:stretch>
            <a:fillRect/>
          </a:stretch>
        </p:blipFill>
        <p:spPr>
          <a:xfrm>
            <a:off x="443865" y="1231900"/>
            <a:ext cx="2802890" cy="3693795"/>
          </a:xfrm>
          <a:prstGeom prst="rect">
            <a:avLst/>
          </a:prstGeom>
        </p:spPr>
      </p:pic>
      <p:pic>
        <p:nvPicPr>
          <p:cNvPr id="5" name="图片 4"/>
          <p:cNvPicPr>
            <a:picLocks noChangeAspect="1"/>
          </p:cNvPicPr>
          <p:nvPr/>
        </p:nvPicPr>
        <p:blipFill>
          <a:blip r:embed="rId2"/>
          <a:stretch>
            <a:fillRect/>
          </a:stretch>
        </p:blipFill>
        <p:spPr>
          <a:xfrm>
            <a:off x="3485515" y="1245235"/>
            <a:ext cx="5253990" cy="3680460"/>
          </a:xfrm>
          <a:prstGeom prst="rect">
            <a:avLst/>
          </a:prstGeom>
        </p:spPr>
      </p:pic>
      <p:sp>
        <p:nvSpPr>
          <p:cNvPr id="7" name="文本框 6"/>
          <p:cNvSpPr txBox="1"/>
          <p:nvPr/>
        </p:nvSpPr>
        <p:spPr>
          <a:xfrm>
            <a:off x="1227455" y="938530"/>
            <a:ext cx="1653540" cy="306705"/>
          </a:xfrm>
          <a:prstGeom prst="rect">
            <a:avLst/>
          </a:prstGeom>
          <a:noFill/>
        </p:spPr>
        <p:txBody>
          <a:bodyPr wrap="square" rtlCol="0">
            <a:spAutoFit/>
          </a:bodyPr>
          <a:p>
            <a:r>
              <a:rPr lang="zh-CN" altLang="en-US" sz="1400"/>
              <a:t>实体抽取指令</a:t>
            </a:r>
            <a:endParaRPr lang="zh-CN" altLang="en-US" sz="1400"/>
          </a:p>
        </p:txBody>
      </p:sp>
      <p:sp>
        <p:nvSpPr>
          <p:cNvPr id="9" name="文本框 8"/>
          <p:cNvSpPr txBox="1"/>
          <p:nvPr/>
        </p:nvSpPr>
        <p:spPr>
          <a:xfrm>
            <a:off x="5498465" y="925195"/>
            <a:ext cx="1653540" cy="306705"/>
          </a:xfrm>
          <a:prstGeom prst="rect">
            <a:avLst/>
          </a:prstGeom>
          <a:noFill/>
        </p:spPr>
        <p:txBody>
          <a:bodyPr wrap="square" rtlCol="0">
            <a:spAutoFit/>
          </a:bodyPr>
          <a:p>
            <a:r>
              <a:rPr lang="zh-CN" altLang="en-US" sz="1400"/>
              <a:t>社区</a:t>
            </a:r>
            <a:r>
              <a:rPr lang="zh-CN" altLang="en-US" sz="1400"/>
              <a:t>报告指令</a:t>
            </a:r>
            <a:endParaRPr lang="zh-CN" altLang="en-US" sz="1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2890519" y="264745"/>
            <a:ext cx="336296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下一步计划</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公司知识库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
        <p:nvSpPr>
          <p:cNvPr id="4" name="文本框 3"/>
          <p:cNvSpPr txBox="1"/>
          <p:nvPr/>
        </p:nvSpPr>
        <p:spPr>
          <a:xfrm>
            <a:off x="6621780" y="1382395"/>
            <a:ext cx="1996440" cy="368300"/>
          </a:xfrm>
          <a:prstGeom prst="rect">
            <a:avLst/>
          </a:prstGeom>
          <a:noFill/>
        </p:spPr>
        <p:txBody>
          <a:bodyPr wrap="square" rtlCol="0">
            <a:spAutoFit/>
          </a:bodyPr>
          <a:p>
            <a:r>
              <a:rPr lang="zh-CN" altLang="en-US" b="1"/>
              <a:t>阶段</a:t>
            </a:r>
            <a:r>
              <a:rPr lang="zh-CN" altLang="en-US" b="1"/>
              <a:t>一：</a:t>
            </a:r>
            <a:endParaRPr lang="zh-CN" altLang="en-US" b="1"/>
          </a:p>
        </p:txBody>
      </p:sp>
      <p:sp>
        <p:nvSpPr>
          <p:cNvPr id="5" name="文本框 4"/>
          <p:cNvSpPr txBox="1"/>
          <p:nvPr/>
        </p:nvSpPr>
        <p:spPr>
          <a:xfrm>
            <a:off x="6804660" y="1906270"/>
            <a:ext cx="2018665" cy="737235"/>
          </a:xfrm>
          <a:prstGeom prst="rect">
            <a:avLst/>
          </a:prstGeom>
          <a:noFill/>
        </p:spPr>
        <p:txBody>
          <a:bodyPr wrap="square" rtlCol="0">
            <a:spAutoFit/>
          </a:bodyPr>
          <a:p>
            <a:r>
              <a:rPr lang="zh-CN" altLang="en-US" sz="1400"/>
              <a:t>（</a:t>
            </a:r>
            <a:r>
              <a:rPr lang="en-US" altLang="zh-CN" sz="1400"/>
              <a:t>1</a:t>
            </a:r>
            <a:r>
              <a:rPr lang="zh-CN" altLang="en-US" sz="1400"/>
              <a:t>）支持根据场景自动设置</a:t>
            </a:r>
            <a:r>
              <a:rPr lang="zh-CN" altLang="en-US" sz="1400"/>
              <a:t>指令。</a:t>
            </a:r>
            <a:endParaRPr lang="zh-CN" altLang="en-US" sz="1400"/>
          </a:p>
          <a:p>
            <a:endParaRPr lang="zh-CN" altLang="en-US" sz="1400"/>
          </a:p>
        </p:txBody>
      </p:sp>
      <p:sp>
        <p:nvSpPr>
          <p:cNvPr id="6" name="文本框 5"/>
          <p:cNvSpPr txBox="1"/>
          <p:nvPr/>
        </p:nvSpPr>
        <p:spPr>
          <a:xfrm>
            <a:off x="6621780" y="2548890"/>
            <a:ext cx="1996440" cy="368300"/>
          </a:xfrm>
          <a:prstGeom prst="rect">
            <a:avLst/>
          </a:prstGeom>
          <a:noFill/>
        </p:spPr>
        <p:txBody>
          <a:bodyPr wrap="square" rtlCol="0">
            <a:spAutoFit/>
          </a:bodyPr>
          <a:p>
            <a:r>
              <a:rPr lang="zh-CN" altLang="en-US" b="1"/>
              <a:t>阶段</a:t>
            </a:r>
            <a:r>
              <a:rPr lang="zh-CN" altLang="en-US" b="1"/>
              <a:t>二：</a:t>
            </a:r>
            <a:endParaRPr lang="zh-CN" altLang="en-US" b="1"/>
          </a:p>
        </p:txBody>
      </p:sp>
      <p:sp>
        <p:nvSpPr>
          <p:cNvPr id="7" name="文本框 6"/>
          <p:cNvSpPr txBox="1"/>
          <p:nvPr/>
        </p:nvSpPr>
        <p:spPr>
          <a:xfrm>
            <a:off x="6855460" y="2996565"/>
            <a:ext cx="2018665" cy="1168400"/>
          </a:xfrm>
          <a:prstGeom prst="rect">
            <a:avLst/>
          </a:prstGeom>
          <a:noFill/>
        </p:spPr>
        <p:txBody>
          <a:bodyPr wrap="square" rtlCol="0">
            <a:spAutoFit/>
          </a:bodyPr>
          <a:p>
            <a:r>
              <a:rPr lang="zh-CN" altLang="en-US" sz="1400"/>
              <a:t>（</a:t>
            </a:r>
            <a:r>
              <a:rPr lang="en-US" altLang="zh-CN" sz="1400"/>
              <a:t>1</a:t>
            </a:r>
            <a:r>
              <a:rPr lang="zh-CN" altLang="en-US" sz="1400"/>
              <a:t>）支持增量导入文件。</a:t>
            </a:r>
            <a:endParaRPr lang="en-US" altLang="zh-CN" sz="1400"/>
          </a:p>
          <a:p>
            <a:r>
              <a:rPr lang="zh-CN" altLang="en-US" sz="1400"/>
              <a:t>（</a:t>
            </a:r>
            <a:r>
              <a:rPr lang="en-US" altLang="zh-CN" sz="1400"/>
              <a:t>2</a:t>
            </a:r>
            <a:r>
              <a:rPr lang="zh-CN" altLang="en-US" sz="1400"/>
              <a:t>）</a:t>
            </a:r>
            <a:r>
              <a:rPr lang="zh-CN" altLang="en-US" sz="1400">
                <a:sym typeface="+mn-ea"/>
              </a:rPr>
              <a:t>支持返回参考文献。</a:t>
            </a:r>
            <a:endParaRPr lang="zh-CN" altLang="en-US" sz="1400"/>
          </a:p>
          <a:p>
            <a:endParaRPr lang="zh-CN" altLang="en-US" sz="1400"/>
          </a:p>
        </p:txBody>
      </p:sp>
      <p:pic>
        <p:nvPicPr>
          <p:cNvPr id="2" name="图片 1"/>
          <p:cNvPicPr>
            <a:picLocks noChangeAspect="1"/>
          </p:cNvPicPr>
          <p:nvPr/>
        </p:nvPicPr>
        <p:blipFill>
          <a:blip r:embed="rId1"/>
          <a:stretch>
            <a:fillRect/>
          </a:stretch>
        </p:blipFill>
        <p:spPr>
          <a:xfrm>
            <a:off x="425450" y="927735"/>
            <a:ext cx="5746750" cy="39420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8" name="文本框 47"/>
          <p:cNvSpPr txBox="1"/>
          <p:nvPr>
            <p:custDataLst>
              <p:tags r:id="rId1"/>
            </p:custDataLst>
          </p:nvPr>
        </p:nvSpPr>
        <p:spPr>
          <a:xfrm>
            <a:off x="1517688" y="2152818"/>
            <a:ext cx="1198880" cy="398780"/>
          </a:xfrm>
          <a:prstGeom prst="rect">
            <a:avLst/>
          </a:prstGeom>
          <a:noFill/>
        </p:spPr>
        <p:txBody>
          <a:bodyPr wrap="square" rtlCol="0">
            <a:spAutoFit/>
          </a:bodyPr>
          <a:lstStyle/>
          <a:p>
            <a:pPr lvl="0" defTabSz="609600">
              <a:defRPr/>
            </a:pP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背景</a:t>
            </a: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介绍</a:t>
            </a:r>
            <a:endPar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49" name="文本框 48"/>
          <p:cNvSpPr txBox="1"/>
          <p:nvPr>
            <p:custDataLst>
              <p:tags r:id="rId2"/>
            </p:custDataLst>
          </p:nvPr>
        </p:nvSpPr>
        <p:spPr>
          <a:xfrm>
            <a:off x="1517688" y="2480558"/>
            <a:ext cx="1916259" cy="252730"/>
          </a:xfrm>
          <a:prstGeom prst="rect">
            <a:avLst/>
          </a:prstGeom>
          <a:noFill/>
        </p:spPr>
        <p:txBody>
          <a:bodyPr wrap="square" rtlCol="0">
            <a:spAutoFit/>
          </a:bodyPr>
          <a:lstStyle/>
          <a:p>
            <a:pPr lvl="0" defTabSz="609600">
              <a:defRPr/>
            </a:pPr>
            <a:r>
              <a:rPr kumimoji="1" lang="en-US" altLang="zh-CN" sz="1050" kern="0">
                <a:solidFill>
                  <a:schemeClr val="accent1"/>
                </a:solidFill>
                <a:latin typeface="+mj-lt"/>
                <a:ea typeface="微软雅黑" panose="020B0503020204020204" charset="-122"/>
                <a:cs typeface="+mn-ea"/>
                <a:sym typeface="Calibri" panose="020F0502020204030204" pitchFamily="34" charset="0"/>
              </a:rPr>
              <a:t>Background</a:t>
            </a:r>
            <a:endParaRPr kumimoji="1" lang="en-US" altLang="zh-CN" sz="1050" kern="0">
              <a:solidFill>
                <a:schemeClr val="accent1"/>
              </a:solidFill>
              <a:latin typeface="+mj-lt"/>
              <a:ea typeface="微软雅黑" panose="020B0503020204020204" charset="-122"/>
              <a:cs typeface="+mn-ea"/>
              <a:sym typeface="Calibri" panose="020F0502020204030204" pitchFamily="34" charset="0"/>
            </a:endParaRPr>
          </a:p>
        </p:txBody>
      </p:sp>
      <p:sp>
        <p:nvSpPr>
          <p:cNvPr id="50" name="文本框 49"/>
          <p:cNvSpPr txBox="1"/>
          <p:nvPr>
            <p:custDataLst>
              <p:tags r:id="rId3"/>
            </p:custDataLst>
          </p:nvPr>
        </p:nvSpPr>
        <p:spPr>
          <a:xfrm>
            <a:off x="1520044" y="3203738"/>
            <a:ext cx="1198880" cy="398780"/>
          </a:xfrm>
          <a:prstGeom prst="rect">
            <a:avLst/>
          </a:prstGeom>
          <a:noFill/>
        </p:spPr>
        <p:txBody>
          <a:bodyPr wrap="square" rtlCol="0">
            <a:spAutoFit/>
          </a:bodyPr>
          <a:lstStyle/>
          <a:p>
            <a:pPr lvl="0" defTabSz="609600">
              <a:defRPr/>
            </a:pP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解决方案</a:t>
            </a:r>
            <a:endPar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51" name="文本框 50"/>
          <p:cNvSpPr txBox="1"/>
          <p:nvPr>
            <p:custDataLst>
              <p:tags r:id="rId4"/>
            </p:custDataLst>
          </p:nvPr>
        </p:nvSpPr>
        <p:spPr>
          <a:xfrm>
            <a:off x="1520044" y="3538597"/>
            <a:ext cx="1916259" cy="252730"/>
          </a:xfrm>
          <a:prstGeom prst="rect">
            <a:avLst/>
          </a:prstGeom>
          <a:noFill/>
        </p:spPr>
        <p:txBody>
          <a:bodyPr wrap="square" rtlCol="0">
            <a:spAutoFit/>
          </a:bodyPr>
          <a:lstStyle/>
          <a:p>
            <a:pPr lvl="0" defTabSz="609600">
              <a:defRPr/>
            </a:pPr>
            <a:r>
              <a:rPr kumimoji="1" lang="en-US" altLang="zh-CN" sz="1050" kern="0">
                <a:solidFill>
                  <a:schemeClr val="accent1"/>
                </a:solidFill>
                <a:latin typeface="+mj-lt"/>
                <a:ea typeface="微软雅黑" panose="020B0503020204020204" charset="-122"/>
                <a:cs typeface="+mn-ea"/>
                <a:sym typeface="Calibri" panose="020F0502020204030204" pitchFamily="34" charset="0"/>
              </a:rPr>
              <a:t>Problems</a:t>
            </a:r>
            <a:endParaRPr kumimoji="1" lang="en-US" altLang="zh-CN" sz="1050" kern="0">
              <a:solidFill>
                <a:schemeClr val="accent1"/>
              </a:solidFill>
              <a:latin typeface="+mj-lt"/>
              <a:ea typeface="微软雅黑" panose="020B0503020204020204" charset="-122"/>
              <a:cs typeface="+mn-ea"/>
              <a:sym typeface="Calibri" panose="020F0502020204030204" pitchFamily="34" charset="0"/>
            </a:endParaRPr>
          </a:p>
        </p:txBody>
      </p:sp>
      <p:sp>
        <p:nvSpPr>
          <p:cNvPr id="52" name="文本框 51"/>
          <p:cNvSpPr txBox="1"/>
          <p:nvPr>
            <p:custDataLst>
              <p:tags r:id="rId5"/>
            </p:custDataLst>
          </p:nvPr>
        </p:nvSpPr>
        <p:spPr>
          <a:xfrm>
            <a:off x="6103284" y="2102018"/>
            <a:ext cx="1198880" cy="398780"/>
          </a:xfrm>
          <a:prstGeom prst="rect">
            <a:avLst/>
          </a:prstGeom>
          <a:noFill/>
        </p:spPr>
        <p:txBody>
          <a:bodyPr wrap="square" rtlCol="0">
            <a:spAutoFit/>
          </a:bodyPr>
          <a:lstStyle/>
          <a:p>
            <a:pPr lvl="0" defTabSz="609600">
              <a:defRPr/>
            </a:pP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相关</a:t>
            </a: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场景</a:t>
            </a:r>
            <a:endPar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53" name="文本框 52"/>
          <p:cNvSpPr txBox="1"/>
          <p:nvPr>
            <p:custDataLst>
              <p:tags r:id="rId6"/>
            </p:custDataLst>
          </p:nvPr>
        </p:nvSpPr>
        <p:spPr>
          <a:xfrm>
            <a:off x="6103284" y="2479993"/>
            <a:ext cx="3132748" cy="252730"/>
          </a:xfrm>
          <a:prstGeom prst="rect">
            <a:avLst/>
          </a:prstGeom>
          <a:noFill/>
        </p:spPr>
        <p:txBody>
          <a:bodyPr wrap="square" rtlCol="0">
            <a:spAutoFit/>
          </a:bodyPr>
          <a:lstStyle/>
          <a:p>
            <a:pPr lvl="0" defTabSz="609600">
              <a:defRPr/>
            </a:pPr>
            <a:r>
              <a:rPr kumimoji="1" lang="en-US" altLang="zh-CN" sz="1050" kern="0">
                <a:solidFill>
                  <a:schemeClr val="accent1"/>
                </a:solidFill>
                <a:latin typeface="+mj-lt"/>
                <a:ea typeface="微软雅黑" panose="020B0503020204020204" charset="-122"/>
                <a:cs typeface="+mn-ea"/>
                <a:sym typeface="Calibri" panose="020F0502020204030204" pitchFamily="34" charset="0"/>
              </a:rPr>
              <a:t>Related scenarios</a:t>
            </a:r>
            <a:endParaRPr kumimoji="1" lang="en-US" altLang="zh-CN" sz="1050" kern="0">
              <a:solidFill>
                <a:schemeClr val="accent1"/>
              </a:solidFill>
              <a:latin typeface="+mj-lt"/>
              <a:ea typeface="微软雅黑" panose="020B0503020204020204" charset="-122"/>
              <a:cs typeface="+mn-ea"/>
              <a:sym typeface="Calibri" panose="020F0502020204030204" pitchFamily="34" charset="0"/>
            </a:endParaRPr>
          </a:p>
        </p:txBody>
      </p:sp>
      <p:sp>
        <p:nvSpPr>
          <p:cNvPr id="54" name="文本框 53"/>
          <p:cNvSpPr txBox="1"/>
          <p:nvPr>
            <p:custDataLst>
              <p:tags r:id="rId7"/>
            </p:custDataLst>
          </p:nvPr>
        </p:nvSpPr>
        <p:spPr>
          <a:xfrm>
            <a:off x="6103100" y="3188920"/>
            <a:ext cx="1706880" cy="398780"/>
          </a:xfrm>
          <a:prstGeom prst="rect">
            <a:avLst/>
          </a:prstGeom>
          <a:noFill/>
        </p:spPr>
        <p:txBody>
          <a:bodyPr wrap="square" rtlCol="0">
            <a:spAutoFit/>
          </a:bodyPr>
          <a:lstStyle/>
          <a:p>
            <a:pPr lvl="0" defTabSz="609600">
              <a:defRPr/>
            </a:pP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下一步计划</a:t>
            </a:r>
            <a:endPar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55" name="文本框 54"/>
          <p:cNvSpPr txBox="1"/>
          <p:nvPr>
            <p:custDataLst>
              <p:tags r:id="rId8"/>
            </p:custDataLst>
          </p:nvPr>
        </p:nvSpPr>
        <p:spPr>
          <a:xfrm>
            <a:off x="6103100" y="3547764"/>
            <a:ext cx="1775012" cy="252730"/>
          </a:xfrm>
          <a:prstGeom prst="rect">
            <a:avLst/>
          </a:prstGeom>
          <a:noFill/>
        </p:spPr>
        <p:txBody>
          <a:bodyPr wrap="square" rtlCol="0">
            <a:spAutoFit/>
          </a:bodyPr>
          <a:lstStyle/>
          <a:p>
            <a:pPr lvl="0" defTabSz="609600">
              <a:defRPr/>
            </a:pPr>
            <a:r>
              <a:rPr kumimoji="1" lang="en-US" altLang="zh-CN" sz="1050" kern="0">
                <a:solidFill>
                  <a:schemeClr val="accent1"/>
                </a:solidFill>
                <a:latin typeface="+mj-lt"/>
                <a:ea typeface="微软雅黑" panose="020B0503020204020204" charset="-122"/>
                <a:cs typeface="+mn-ea"/>
                <a:sym typeface="Calibri" panose="020F0502020204030204" pitchFamily="34" charset="0"/>
              </a:rPr>
              <a:t>Current Solution</a:t>
            </a:r>
            <a:endParaRPr kumimoji="1" lang="en-US" altLang="zh-CN" sz="1050" kern="0">
              <a:solidFill>
                <a:schemeClr val="accent1"/>
              </a:solidFill>
              <a:latin typeface="+mj-lt"/>
              <a:ea typeface="微软雅黑" panose="020B0503020204020204" charset="-122"/>
              <a:cs typeface="+mn-ea"/>
              <a:sym typeface="Calibri" panose="020F0502020204030204" pitchFamily="34" charset="0"/>
            </a:endParaRPr>
          </a:p>
        </p:txBody>
      </p:sp>
      <p:sp>
        <p:nvSpPr>
          <p:cNvPr id="6" name="椭圆 5"/>
          <p:cNvSpPr/>
          <p:nvPr>
            <p:custDataLst>
              <p:tags r:id="rId9"/>
            </p:custDataLst>
          </p:nvPr>
        </p:nvSpPr>
        <p:spPr>
          <a:xfrm>
            <a:off x="817275" y="2101596"/>
            <a:ext cx="619760" cy="6197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latin typeface="+mj-lt"/>
              </a:rPr>
              <a:t>01</a:t>
            </a:r>
            <a:endParaRPr lang="zh-CN" altLang="en-US">
              <a:latin typeface="+mj-lt"/>
            </a:endParaRPr>
          </a:p>
        </p:txBody>
      </p:sp>
      <p:sp>
        <p:nvSpPr>
          <p:cNvPr id="56" name="椭圆 55"/>
          <p:cNvSpPr/>
          <p:nvPr>
            <p:custDataLst>
              <p:tags r:id="rId10"/>
            </p:custDataLst>
          </p:nvPr>
        </p:nvSpPr>
        <p:spPr>
          <a:xfrm>
            <a:off x="819631" y="3171984"/>
            <a:ext cx="619760" cy="6197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latin typeface="+mj-lt"/>
              </a:rPr>
              <a:t>03</a:t>
            </a:r>
            <a:endParaRPr lang="zh-CN" altLang="en-US">
              <a:latin typeface="+mj-lt"/>
            </a:endParaRPr>
          </a:p>
        </p:txBody>
      </p:sp>
      <p:sp>
        <p:nvSpPr>
          <p:cNvPr id="57" name="椭圆 56"/>
          <p:cNvSpPr/>
          <p:nvPr>
            <p:custDataLst>
              <p:tags r:id="rId11"/>
            </p:custDataLst>
          </p:nvPr>
        </p:nvSpPr>
        <p:spPr>
          <a:xfrm>
            <a:off x="5402871" y="2102018"/>
            <a:ext cx="619760" cy="6197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latin typeface="+mj-lt"/>
              </a:rPr>
              <a:t>02</a:t>
            </a:r>
            <a:endParaRPr lang="zh-CN" altLang="en-US">
              <a:latin typeface="+mj-lt"/>
            </a:endParaRPr>
          </a:p>
        </p:txBody>
      </p:sp>
      <p:sp>
        <p:nvSpPr>
          <p:cNvPr id="58" name="椭圆 57"/>
          <p:cNvSpPr/>
          <p:nvPr>
            <p:custDataLst>
              <p:tags r:id="rId12"/>
            </p:custDataLst>
          </p:nvPr>
        </p:nvSpPr>
        <p:spPr>
          <a:xfrm>
            <a:off x="5402687" y="3172407"/>
            <a:ext cx="619760" cy="6197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latin typeface="+mj-lt"/>
              </a:rPr>
              <a:t>04</a:t>
            </a:r>
            <a:endParaRPr lang="zh-CN" altLang="en-US">
              <a:latin typeface="+mj-lt"/>
            </a:endParaRPr>
          </a:p>
        </p:txBody>
      </p:sp>
      <p:sp>
        <p:nvSpPr>
          <p:cNvPr id="18" name="矩形 17"/>
          <p:cNvSpPr/>
          <p:nvPr/>
        </p:nvSpPr>
        <p:spPr>
          <a:xfrm>
            <a:off x="0" y="0"/>
            <a:ext cx="9144000" cy="7568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80830" y="133472"/>
            <a:ext cx="3218043" cy="461665"/>
          </a:xfrm>
          <a:prstGeom prst="rect">
            <a:avLst/>
          </a:prstGeom>
          <a:noFill/>
        </p:spPr>
        <p:txBody>
          <a:bodyPr wrap="square" rtlCol="0">
            <a:spAutoFit/>
          </a:bodyPr>
          <a:lstStyle/>
          <a:p>
            <a:pPr lvl="0" defTabSz="609600">
              <a:defRPr/>
            </a:pPr>
            <a:r>
              <a:rPr kumimoji="1" lang="zh-CN" altLang="en-US" sz="2400" kern="0">
                <a:solidFill>
                  <a:schemeClr val="bg1"/>
                </a:solidFill>
                <a:latin typeface="+mj-lt"/>
                <a:ea typeface="微软雅黑" panose="020B0503020204020204" charset="-122"/>
                <a:cs typeface="+mn-ea"/>
                <a:sym typeface="Calibri" panose="020F0502020204030204" pitchFamily="34" charset="0"/>
              </a:rPr>
              <a:t>目录</a:t>
            </a:r>
            <a:r>
              <a:rPr kumimoji="1" lang="en-US" altLang="zh-CN" sz="2400" kern="0">
                <a:solidFill>
                  <a:schemeClr val="bg1"/>
                </a:solidFill>
                <a:latin typeface="+mj-lt"/>
                <a:ea typeface="微软雅黑" panose="020B0503020204020204" charset="-122"/>
                <a:cs typeface="+mn-ea"/>
                <a:sym typeface="Calibri" panose="020F0502020204030204" pitchFamily="34" charset="0"/>
              </a:rPr>
              <a:t>/Contents</a:t>
            </a:r>
            <a:endParaRPr kumimoji="1" lang="en-US" altLang="zh-CN" sz="2400" kern="0">
              <a:solidFill>
                <a:schemeClr val="bg1"/>
              </a:solidFill>
              <a:latin typeface="+mj-lt"/>
              <a:ea typeface="微软雅黑" panose="020B0503020204020204" charset="-122"/>
              <a:cs typeface="+mn-ea"/>
              <a:sym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2890519" y="264745"/>
            <a:ext cx="336296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下一步计划</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东盟</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
        <p:nvSpPr>
          <p:cNvPr id="3" name="文本框 2"/>
          <p:cNvSpPr txBox="1"/>
          <p:nvPr/>
        </p:nvSpPr>
        <p:spPr>
          <a:xfrm>
            <a:off x="6621780" y="1382395"/>
            <a:ext cx="1996440" cy="368300"/>
          </a:xfrm>
          <a:prstGeom prst="rect">
            <a:avLst/>
          </a:prstGeom>
          <a:noFill/>
        </p:spPr>
        <p:txBody>
          <a:bodyPr wrap="square" rtlCol="0">
            <a:spAutoFit/>
          </a:bodyPr>
          <a:p>
            <a:r>
              <a:rPr lang="zh-CN" altLang="en-US" b="1"/>
              <a:t>阶段</a:t>
            </a:r>
            <a:r>
              <a:rPr lang="zh-CN" altLang="en-US" b="1"/>
              <a:t>一：</a:t>
            </a:r>
            <a:endParaRPr lang="zh-CN" altLang="en-US" b="1"/>
          </a:p>
        </p:txBody>
      </p:sp>
      <p:sp>
        <p:nvSpPr>
          <p:cNvPr id="4" name="文本框 3"/>
          <p:cNvSpPr txBox="1"/>
          <p:nvPr/>
        </p:nvSpPr>
        <p:spPr>
          <a:xfrm>
            <a:off x="6804660" y="1988820"/>
            <a:ext cx="2018665" cy="521970"/>
          </a:xfrm>
          <a:prstGeom prst="rect">
            <a:avLst/>
          </a:prstGeom>
          <a:noFill/>
        </p:spPr>
        <p:txBody>
          <a:bodyPr wrap="square" rtlCol="0">
            <a:spAutoFit/>
          </a:bodyPr>
          <a:p>
            <a:r>
              <a:rPr lang="zh-CN" altLang="en-US" sz="1400"/>
              <a:t>支持用户通过问答的方式检索相关</a:t>
            </a:r>
            <a:r>
              <a:rPr lang="zh-CN" altLang="en-US" sz="1400"/>
              <a:t>知识</a:t>
            </a:r>
            <a:endParaRPr lang="zh-CN" altLang="en-US" sz="1400"/>
          </a:p>
        </p:txBody>
      </p:sp>
      <p:sp>
        <p:nvSpPr>
          <p:cNvPr id="5" name="文本框 4"/>
          <p:cNvSpPr txBox="1"/>
          <p:nvPr/>
        </p:nvSpPr>
        <p:spPr>
          <a:xfrm>
            <a:off x="6621780" y="2749550"/>
            <a:ext cx="1996440" cy="368300"/>
          </a:xfrm>
          <a:prstGeom prst="rect">
            <a:avLst/>
          </a:prstGeom>
          <a:noFill/>
        </p:spPr>
        <p:txBody>
          <a:bodyPr wrap="square" rtlCol="0">
            <a:spAutoFit/>
          </a:bodyPr>
          <a:p>
            <a:r>
              <a:rPr lang="zh-CN" altLang="en-US" b="1"/>
              <a:t>阶段</a:t>
            </a:r>
            <a:r>
              <a:rPr lang="zh-CN" altLang="en-US" b="1"/>
              <a:t>二：</a:t>
            </a:r>
            <a:endParaRPr lang="zh-CN" altLang="en-US" b="1"/>
          </a:p>
        </p:txBody>
      </p:sp>
      <p:sp>
        <p:nvSpPr>
          <p:cNvPr id="7" name="文本框 6"/>
          <p:cNvSpPr txBox="1"/>
          <p:nvPr/>
        </p:nvSpPr>
        <p:spPr>
          <a:xfrm>
            <a:off x="6855460" y="3224530"/>
            <a:ext cx="2018665" cy="737235"/>
          </a:xfrm>
          <a:prstGeom prst="rect">
            <a:avLst/>
          </a:prstGeom>
          <a:noFill/>
        </p:spPr>
        <p:txBody>
          <a:bodyPr wrap="square" rtlCol="0">
            <a:spAutoFit/>
          </a:bodyPr>
          <a:p>
            <a:r>
              <a:rPr lang="zh-CN" altLang="en-US" sz="1400"/>
              <a:t>支持回答用户统计性问题，并支持返回统计</a:t>
            </a:r>
            <a:r>
              <a:rPr lang="zh-CN" altLang="en-US" sz="1400"/>
              <a:t>图表。</a:t>
            </a:r>
            <a:endParaRPr lang="zh-CN" altLang="en-US" sz="1400"/>
          </a:p>
        </p:txBody>
      </p:sp>
      <p:pic>
        <p:nvPicPr>
          <p:cNvPr id="6" name="图片 5"/>
          <p:cNvPicPr>
            <a:picLocks noChangeAspect="1"/>
          </p:cNvPicPr>
          <p:nvPr/>
        </p:nvPicPr>
        <p:blipFill>
          <a:blip r:embed="rId1"/>
          <a:stretch>
            <a:fillRect/>
          </a:stretch>
        </p:blipFill>
        <p:spPr>
          <a:xfrm>
            <a:off x="203835" y="1313180"/>
            <a:ext cx="6274435" cy="30460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042919" y="264745"/>
            <a:ext cx="305816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下一步计划</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报告</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生成</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5" name="图片 4"/>
          <p:cNvPicPr>
            <a:picLocks noChangeAspect="1"/>
          </p:cNvPicPr>
          <p:nvPr/>
        </p:nvPicPr>
        <p:blipFill>
          <a:blip r:embed="rId1"/>
          <a:stretch>
            <a:fillRect/>
          </a:stretch>
        </p:blipFill>
        <p:spPr>
          <a:xfrm>
            <a:off x="1287780" y="927735"/>
            <a:ext cx="3044190" cy="3850005"/>
          </a:xfrm>
          <a:prstGeom prst="rect">
            <a:avLst/>
          </a:prstGeom>
        </p:spPr>
      </p:pic>
      <p:pic>
        <p:nvPicPr>
          <p:cNvPr id="6" name="图片 5"/>
          <p:cNvPicPr>
            <a:picLocks noChangeAspect="1"/>
          </p:cNvPicPr>
          <p:nvPr/>
        </p:nvPicPr>
        <p:blipFill>
          <a:blip r:embed="rId2"/>
          <a:stretch>
            <a:fillRect/>
          </a:stretch>
        </p:blipFill>
        <p:spPr>
          <a:xfrm>
            <a:off x="4914900" y="927735"/>
            <a:ext cx="2747645" cy="3841115"/>
          </a:xfrm>
          <a:prstGeom prst="rect">
            <a:avLst/>
          </a:prstGeom>
        </p:spPr>
      </p:pic>
      <p:cxnSp>
        <p:nvCxnSpPr>
          <p:cNvPr id="7" name="肘形连接符 6"/>
          <p:cNvCxnSpPr/>
          <p:nvPr/>
        </p:nvCxnSpPr>
        <p:spPr>
          <a:xfrm flipV="1">
            <a:off x="3784600" y="1191260"/>
            <a:ext cx="2243455" cy="1855470"/>
          </a:xfrm>
          <a:prstGeom prst="bentConnector3">
            <a:avLst>
              <a:gd name="adj1" fmla="val 36484"/>
            </a:avLst>
          </a:prstGeom>
          <a:ln w="6350" cap="flat" cmpd="sng" algn="ctr">
            <a:solidFill>
              <a:schemeClr val="accent1"/>
            </a:solidFill>
            <a:prstDash val="dash"/>
            <a:miter lim="800000"/>
            <a:tailEnd type="arrow" w="med" len="med"/>
          </a:ln>
        </p:spPr>
        <p:style>
          <a:lnRef idx="0">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06782" y="1114332"/>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665263"/>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1940510" y="1885049"/>
            <a:ext cx="5262979" cy="769441"/>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感谢领导和同事观看</a:t>
            </a:r>
            <a:endParaRPr lang="zh-CN" altLang="en-US" sz="4400" kern="0">
              <a:solidFill>
                <a:schemeClr val="accent1"/>
              </a:solidFill>
              <a:latin typeface="微软雅黑" panose="020B0503020204020204" charset="-122"/>
              <a:ea typeface="微软雅黑" panose="020B0503020204020204" charset="-122"/>
            </a:endParaRPr>
          </a:p>
        </p:txBody>
      </p:sp>
      <p:sp>
        <p:nvSpPr>
          <p:cNvPr id="32" name="矩形 31"/>
          <p:cNvSpPr/>
          <p:nvPr/>
        </p:nvSpPr>
        <p:spPr>
          <a:xfrm>
            <a:off x="2142383" y="2654490"/>
            <a:ext cx="4859232" cy="552011"/>
          </a:xfrm>
          <a:prstGeom prst="rect">
            <a:avLst/>
          </a:prstGeom>
        </p:spPr>
        <p:txBody>
          <a:bodyPr wrap="square">
            <a:spAutoFit/>
          </a:bodyPr>
          <a:lstStyle/>
          <a:p>
            <a:pPr algn="ctr" defTabSz="914400">
              <a:lnSpc>
                <a:spcPct val="150000"/>
              </a:lnSpc>
              <a:defRPr/>
            </a:pPr>
            <a:r>
              <a:rPr lang="en-US" altLang="zh-CN" sz="1050" kern="0">
                <a:solidFill>
                  <a:schemeClr val="bg1">
                    <a:lumMod val="65000"/>
                  </a:schemeClr>
                </a:solidFill>
                <a:cs typeface="Arial" panose="020B0604020202020204" pitchFamily="34" charset="0"/>
              </a:rPr>
              <a:t>Lorem ipsum dolor sit amet, consectetuer adipiscing elit. Aenean commodo ligula eget dolorLorem ipsum dolor sit amet</a:t>
            </a:r>
            <a:endParaRPr lang="en-US" altLang="zh-CN" sz="1050" kern="0">
              <a:solidFill>
                <a:schemeClr val="bg1">
                  <a:lumMod val="65000"/>
                </a:schemeClr>
              </a:solidFill>
              <a:cs typeface="Arial" panose="020B0604020202020204" pitchFamily="34" charset="0"/>
            </a:endParaRPr>
          </a:p>
        </p:txBody>
      </p:sp>
      <p:sp>
        <p:nvSpPr>
          <p:cNvPr id="34" name="PA_矩形 8"/>
          <p:cNvSpPr/>
          <p:nvPr>
            <p:custDataLst>
              <p:tags r:id="rId2"/>
            </p:custDataLst>
          </p:nvPr>
        </p:nvSpPr>
        <p:spPr>
          <a:xfrm>
            <a:off x="2035036" y="1515515"/>
            <a:ext cx="4966579" cy="338554"/>
          </a:xfrm>
          <a:prstGeom prst="rect">
            <a:avLst/>
          </a:prstGeom>
        </p:spPr>
        <p:txBody>
          <a:bodyPr wrap="square">
            <a:spAutoFit/>
          </a:bodyPr>
          <a:lstStyle/>
          <a:p>
            <a:pPr lvl="0" algn="dist" defTabSz="685800">
              <a:defRPr/>
            </a:pPr>
            <a:r>
              <a:rPr lang="en-US" altLang="zh-CN" sz="1600" kern="0">
                <a:solidFill>
                  <a:schemeClr val="accent1"/>
                </a:solidFill>
                <a:latin typeface="+mj-lt"/>
                <a:ea typeface="微软雅黑" panose="020B0503020204020204" charset="-122"/>
              </a:rPr>
              <a:t>Thank You For Your Leadership And Colleagues</a:t>
            </a:r>
            <a:endParaRPr lang="en-US" altLang="zh-CN" sz="1600" kern="0">
              <a:solidFill>
                <a:schemeClr val="accent1"/>
              </a:solidFill>
              <a:latin typeface="+mj-lt"/>
              <a:ea typeface="微软雅黑" panose="020B0503020204020204" charset="-122"/>
            </a:endParaRPr>
          </a:p>
        </p:txBody>
      </p:sp>
      <p:grpSp>
        <p:nvGrpSpPr>
          <p:cNvPr id="4" name="组合 3"/>
          <p:cNvGrpSpPr/>
          <p:nvPr/>
        </p:nvGrpSpPr>
        <p:grpSpPr>
          <a:xfrm>
            <a:off x="3256016" y="3423931"/>
            <a:ext cx="2631966" cy="228856"/>
            <a:chOff x="1051875" y="3357304"/>
            <a:chExt cx="2631966" cy="228856"/>
          </a:xfrm>
          <a:solidFill>
            <a:srgbClr val="485275"/>
          </a:solidFill>
        </p:grpSpPr>
        <p:sp>
          <p:nvSpPr>
            <p:cNvPr id="33" name="矩形: 圆角 32"/>
            <p:cNvSpPr/>
            <p:nvPr/>
          </p:nvSpPr>
          <p:spPr>
            <a:xfrm>
              <a:off x="1051875" y="3357305"/>
              <a:ext cx="1229619" cy="22885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汇报人：</a:t>
              </a:r>
              <a:endParaRPr lang="en-US" altLang="zh-CN" sz="1200">
                <a:solidFill>
                  <a:schemeClr val="bg1"/>
                </a:solidFill>
                <a:latin typeface="+mj-lt"/>
              </a:endParaRPr>
            </a:p>
          </p:txBody>
        </p:sp>
        <p:sp>
          <p:nvSpPr>
            <p:cNvPr id="35" name="矩形: 圆角 34"/>
            <p:cNvSpPr/>
            <p:nvPr/>
          </p:nvSpPr>
          <p:spPr>
            <a:xfrm>
              <a:off x="2454222" y="3357304"/>
              <a:ext cx="1229619" cy="22885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部门：</a:t>
              </a:r>
              <a:r>
                <a:rPr lang="zh-CN" altLang="en-US" sz="1200">
                  <a:solidFill>
                    <a:schemeClr val="bg1"/>
                  </a:solidFill>
                  <a:latin typeface="+mj-lt"/>
                </a:rPr>
                <a:t>算法部</a:t>
              </a:r>
              <a:endParaRPr lang="zh-CN" altLang="en-US" sz="1200">
                <a:solidFill>
                  <a:schemeClr val="bg1"/>
                </a:solidFill>
                <a:latin typeface="+mj-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4175759" y="264745"/>
            <a:ext cx="7924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附录</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
        <p:nvSpPr>
          <p:cNvPr id="2" name="文本框 1"/>
          <p:cNvSpPr txBox="1"/>
          <p:nvPr/>
        </p:nvSpPr>
        <p:spPr>
          <a:xfrm>
            <a:off x="786765" y="1564640"/>
            <a:ext cx="5345430" cy="368300"/>
          </a:xfrm>
          <a:prstGeom prst="rect">
            <a:avLst/>
          </a:prstGeom>
          <a:noFill/>
        </p:spPr>
        <p:txBody>
          <a:bodyPr wrap="square" rtlCol="0">
            <a:spAutoFit/>
          </a:bodyPr>
          <a:p>
            <a:r>
              <a:rPr lang="zh-CN" altLang="en-US"/>
              <a:t>东盟：http://192.168.1.72:8090/dialogue</a:t>
            </a:r>
            <a:endParaRPr lang="zh-CN" altLang="en-US"/>
          </a:p>
        </p:txBody>
      </p:sp>
      <p:sp>
        <p:nvSpPr>
          <p:cNvPr id="8" name="文本框 7"/>
          <p:cNvSpPr txBox="1"/>
          <p:nvPr/>
        </p:nvSpPr>
        <p:spPr>
          <a:xfrm>
            <a:off x="786765" y="2059940"/>
            <a:ext cx="5345430" cy="368300"/>
          </a:xfrm>
          <a:prstGeom prst="rect">
            <a:avLst/>
          </a:prstGeom>
          <a:noFill/>
        </p:spPr>
        <p:txBody>
          <a:bodyPr wrap="square" rtlCol="0">
            <a:spAutoFit/>
          </a:bodyPr>
          <a:p>
            <a:r>
              <a:rPr lang="zh-CN" altLang="en-US"/>
              <a:t>认证：http://192.168.1.56:8088/dialogue</a:t>
            </a:r>
            <a:endParaRPr lang="zh-CN" altLang="en-US"/>
          </a:p>
        </p:txBody>
      </p:sp>
      <p:sp>
        <p:nvSpPr>
          <p:cNvPr id="9" name="文本框 8"/>
          <p:cNvSpPr txBox="1"/>
          <p:nvPr/>
        </p:nvSpPr>
        <p:spPr>
          <a:xfrm>
            <a:off x="786765" y="2569845"/>
            <a:ext cx="5345430" cy="368300"/>
          </a:xfrm>
          <a:prstGeom prst="rect">
            <a:avLst/>
          </a:prstGeom>
          <a:noFill/>
        </p:spPr>
        <p:txBody>
          <a:bodyPr wrap="square" rtlCol="0">
            <a:spAutoFit/>
          </a:bodyPr>
          <a:p>
            <a:r>
              <a:rPr lang="zh-CN" altLang="en-US"/>
              <a:t>公司：http://192.168.1.56:8080/dialogue</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18271" y="1114332"/>
            <a:ext cx="8507457" cy="2914836"/>
            <a:chOff x="318271" y="1332438"/>
            <a:chExt cx="8507457" cy="2914836"/>
          </a:xfrm>
        </p:grpSpPr>
        <p:grpSp>
          <p:nvGrpSpPr>
            <p:cNvPr id="6" name="组合 5"/>
            <p:cNvGrpSpPr/>
            <p:nvPr/>
          </p:nvGrpSpPr>
          <p:grpSpPr>
            <a:xfrm>
              <a:off x="406782" y="1332438"/>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883369"/>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3362963" y="2405415"/>
              <a:ext cx="2418080" cy="768350"/>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背景</a:t>
              </a:r>
              <a:r>
                <a:rPr lang="zh-CN" altLang="en-US" sz="4400" kern="0">
                  <a:solidFill>
                    <a:schemeClr val="accent1"/>
                  </a:solidFill>
                  <a:latin typeface="微软雅黑" panose="020B0503020204020204" charset="-122"/>
                  <a:ea typeface="微软雅黑" panose="020B0503020204020204" charset="-122"/>
                </a:rPr>
                <a:t>介绍</a:t>
              </a:r>
              <a:endParaRPr lang="zh-CN" altLang="en-US" sz="4400" kern="0">
                <a:solidFill>
                  <a:schemeClr val="accent1"/>
                </a:solidFill>
                <a:latin typeface="微软雅黑" panose="020B0503020204020204" charset="-122"/>
                <a:ea typeface="微软雅黑" panose="020B0503020204020204" charset="-122"/>
              </a:endParaRPr>
            </a:p>
          </p:txBody>
        </p:sp>
        <p:sp>
          <p:nvSpPr>
            <p:cNvPr id="32" name="矩形 31"/>
            <p:cNvSpPr/>
            <p:nvPr/>
          </p:nvSpPr>
          <p:spPr>
            <a:xfrm>
              <a:off x="2142383" y="2872596"/>
              <a:ext cx="4859232" cy="333375"/>
            </a:xfrm>
            <a:prstGeom prst="rect">
              <a:avLst/>
            </a:prstGeom>
          </p:spPr>
          <p:txBody>
            <a:bodyPr wrap="square">
              <a:spAutoFit/>
            </a:bodyPr>
            <a:lstStyle/>
            <a:p>
              <a:pPr algn="ctr" defTabSz="914400">
                <a:lnSpc>
                  <a:spcPct val="150000"/>
                </a:lnSpc>
                <a:defRPr/>
              </a:pPr>
              <a:endParaRPr lang="en-US" altLang="zh-CN" sz="1050" kern="0">
                <a:solidFill>
                  <a:schemeClr val="bg1">
                    <a:lumMod val="65000"/>
                  </a:schemeClr>
                </a:solidFill>
                <a:cs typeface="Arial" panose="020B0604020202020204" pitchFamily="34" charset="0"/>
              </a:endParaRPr>
            </a:p>
          </p:txBody>
        </p:sp>
        <p:sp>
          <p:nvSpPr>
            <p:cNvPr id="34" name="PA_矩形 8"/>
            <p:cNvSpPr/>
            <p:nvPr>
              <p:custDataLst>
                <p:tags r:id="rId2"/>
              </p:custDataLst>
            </p:nvPr>
          </p:nvSpPr>
          <p:spPr>
            <a:xfrm>
              <a:off x="2883877" y="1766006"/>
              <a:ext cx="3355146" cy="337185"/>
            </a:xfrm>
            <a:prstGeom prst="rect">
              <a:avLst/>
            </a:prstGeom>
          </p:spPr>
          <p:txBody>
            <a:bodyPr wrap="square">
              <a:spAutoFit/>
            </a:bodyPr>
            <a:lstStyle/>
            <a:p>
              <a:pPr lvl="0" algn="dist" defTabSz="685800">
                <a:defRPr/>
              </a:pPr>
              <a:r>
                <a:rPr lang="en-US" altLang="zh-CN" sz="1600" kern="0">
                  <a:solidFill>
                    <a:schemeClr val="accent1"/>
                  </a:solidFill>
                  <a:latin typeface="+mj-lt"/>
                  <a:ea typeface="微软雅黑" panose="020B0503020204020204" charset="-122"/>
                </a:rPr>
                <a:t>Background</a:t>
              </a:r>
              <a:endParaRPr lang="en-US" altLang="zh-CN" sz="1600" kern="0">
                <a:solidFill>
                  <a:schemeClr val="accent1"/>
                </a:solidFill>
                <a:latin typeface="+mj-lt"/>
                <a:ea typeface="微软雅黑" panose="020B0503020204020204" charset="-122"/>
              </a:endParaRPr>
            </a:p>
          </p:txBody>
        </p:sp>
        <p:sp>
          <p:nvSpPr>
            <p:cNvPr id="33" name="矩形: 圆角 32"/>
            <p:cNvSpPr/>
            <p:nvPr/>
          </p:nvSpPr>
          <p:spPr>
            <a:xfrm>
              <a:off x="3957191" y="3476303"/>
              <a:ext cx="1229619" cy="228855"/>
            </a:xfrm>
            <a:prstGeom prst="roundRect">
              <a:avLst>
                <a:gd name="adj" fmla="val 50000"/>
              </a:avLst>
            </a:prstGeom>
            <a:solidFill>
              <a:srgbClr val="4852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第一单元</a:t>
              </a:r>
              <a:endParaRPr lang="zh-CN" altLang="en-US" sz="1200">
                <a:solidFill>
                  <a:schemeClr val="bg1"/>
                </a:solidFill>
                <a:latin typeface="+mj-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背景</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介绍</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
        <p:nvSpPr>
          <p:cNvPr id="14" name="文本框 13" descr="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
          <p:cNvSpPr txBox="1"/>
          <p:nvPr/>
        </p:nvSpPr>
        <p:spPr>
          <a:xfrm>
            <a:off x="4852997" y="1525091"/>
            <a:ext cx="2485802" cy="521970"/>
          </a:xfrm>
          <a:prstGeom prst="rect">
            <a:avLst/>
          </a:prstGeom>
          <a:noFill/>
        </p:spPr>
        <p:txBody>
          <a:bodyPr wrap="square" rtlCol="0">
            <a:spAutoFit/>
          </a:bodyPr>
          <a:lstStyle/>
          <a:p>
            <a:r>
              <a:rPr lang="zh-CN" altLang="en-US" sz="2800">
                <a:solidFill>
                  <a:schemeClr val="bg1"/>
                </a:solidFill>
                <a:latin typeface="+mj-lt"/>
                <a:ea typeface="+mj-ea"/>
              </a:rPr>
              <a:t>存在</a:t>
            </a:r>
            <a:r>
              <a:rPr lang="zh-CN" altLang="en-US" sz="2800">
                <a:solidFill>
                  <a:schemeClr val="bg1"/>
                </a:solidFill>
                <a:latin typeface="+mj-lt"/>
                <a:ea typeface="+mj-ea"/>
              </a:rPr>
              <a:t>问题</a:t>
            </a:r>
            <a:endParaRPr lang="zh-CN" altLang="en-US" sz="2800">
              <a:solidFill>
                <a:schemeClr val="bg1"/>
              </a:solidFill>
              <a:latin typeface="+mj-lt"/>
              <a:ea typeface="+mj-ea"/>
            </a:endParaRPr>
          </a:p>
        </p:txBody>
      </p:sp>
      <p:sp>
        <p:nvSpPr>
          <p:cNvPr id="15" name="矩形 14" descr="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
          <p:cNvSpPr/>
          <p:nvPr/>
        </p:nvSpPr>
        <p:spPr>
          <a:xfrm>
            <a:off x="4792037" y="2059106"/>
            <a:ext cx="4134720" cy="414020"/>
          </a:xfrm>
          <a:prstGeom prst="rect">
            <a:avLst/>
          </a:prstGeom>
          <a:noFill/>
        </p:spPr>
        <p:txBody>
          <a:bodyPr wrap="square">
            <a:spAutoFit/>
          </a:bodyPr>
          <a:lstStyle/>
          <a:p>
            <a:pPr fontAlgn="base">
              <a:lnSpc>
                <a:spcPct val="150000"/>
              </a:lnSpc>
              <a:spcBef>
                <a:spcPct val="0"/>
              </a:spcBef>
              <a:spcAft>
                <a:spcPct val="0"/>
              </a:spcAft>
            </a:pP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a:t>
            </a:r>
            <a:r>
              <a:rPr lang="en-US" altLang="zh-CN" sz="1400">
                <a:solidFill>
                  <a:schemeClr val="bg1"/>
                </a:solidFill>
                <a:ea typeface="微软雅黑" panose="020B0503020204020204" charset="-122"/>
                <a:cs typeface="Arial" panose="020B0604020202020204" pitchFamily="34" charset="0"/>
                <a:sym typeface="Calibri" panose="020F0502020204030204" pitchFamily="34" charset="0"/>
              </a:rPr>
              <a:t>1</a:t>
            </a: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）幻觉：产生于现实不符的信息</a:t>
            </a:r>
            <a:endParaRPr lang="zh-CN" altLang="en-US" sz="1400">
              <a:solidFill>
                <a:schemeClr val="bg1"/>
              </a:solidFill>
              <a:ea typeface="微软雅黑" panose="020B0503020204020204" charset="-122"/>
              <a:cs typeface="Arial" panose="020B0604020202020204" pitchFamily="34" charset="0"/>
              <a:sym typeface="Calibri" panose="020F0502020204030204" pitchFamily="34" charset="0"/>
            </a:endParaRPr>
          </a:p>
        </p:txBody>
      </p:sp>
      <p:cxnSp>
        <p:nvCxnSpPr>
          <p:cNvPr id="3" name="直接连接符 2"/>
          <p:cNvCxnSpPr/>
          <p:nvPr/>
        </p:nvCxnSpPr>
        <p:spPr>
          <a:xfrm>
            <a:off x="4450257" y="965200"/>
            <a:ext cx="235527" cy="0"/>
          </a:xfrm>
          <a:prstGeom prst="line">
            <a:avLst/>
          </a:prstGeom>
          <a:ln w="28575">
            <a:solidFill>
              <a:srgbClr val="3C4462"/>
            </a:solidFill>
          </a:ln>
        </p:spPr>
        <p:style>
          <a:lnRef idx="1">
            <a:schemeClr val="accent1"/>
          </a:lnRef>
          <a:fillRef idx="0">
            <a:schemeClr val="accent1"/>
          </a:fillRef>
          <a:effectRef idx="0">
            <a:schemeClr val="accent1"/>
          </a:effectRef>
          <a:fontRef idx="minor">
            <a:schemeClr val="tx1"/>
          </a:fontRef>
        </p:style>
      </p:cxnSp>
      <p:pic>
        <p:nvPicPr>
          <p:cNvPr id="4" name="图片占位符 3"/>
          <p:cNvPicPr>
            <a:picLocks noChangeAspect="1"/>
          </p:cNvPicPr>
          <p:nvPr>
            <p:ph type="pic" sz="quarter" idx="14"/>
          </p:nvPr>
        </p:nvPicPr>
        <p:blipFill>
          <a:blip r:embed="rId1"/>
          <a:stretch>
            <a:fillRect/>
          </a:stretch>
        </p:blipFill>
        <p:spPr>
          <a:xfrm>
            <a:off x="207645" y="1273175"/>
            <a:ext cx="4155440" cy="2851785"/>
          </a:xfrm>
          <a:prstGeom prst="rect">
            <a:avLst/>
          </a:prstGeom>
        </p:spPr>
      </p:pic>
      <p:sp>
        <p:nvSpPr>
          <p:cNvPr id="5" name="矩形 4" descr="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
          <p:cNvSpPr/>
          <p:nvPr/>
        </p:nvSpPr>
        <p:spPr>
          <a:xfrm>
            <a:off x="4792037" y="2485191"/>
            <a:ext cx="4134720" cy="414020"/>
          </a:xfrm>
          <a:prstGeom prst="rect">
            <a:avLst/>
          </a:prstGeom>
          <a:noFill/>
        </p:spPr>
        <p:txBody>
          <a:bodyPr wrap="square">
            <a:spAutoFit/>
          </a:bodyPr>
          <a:p>
            <a:pPr fontAlgn="base">
              <a:lnSpc>
                <a:spcPct val="150000"/>
              </a:lnSpc>
              <a:spcBef>
                <a:spcPct val="0"/>
              </a:spcBef>
              <a:spcAft>
                <a:spcPct val="0"/>
              </a:spcAft>
            </a:pP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a:t>
            </a:r>
            <a:r>
              <a:rPr lang="en-US" altLang="zh-CN" sz="1400">
                <a:solidFill>
                  <a:schemeClr val="bg1"/>
                </a:solidFill>
                <a:ea typeface="微软雅黑" panose="020B0503020204020204" charset="-122"/>
                <a:cs typeface="Arial" panose="020B0604020202020204" pitchFamily="34" charset="0"/>
                <a:sym typeface="Calibri" panose="020F0502020204030204" pitchFamily="34" charset="0"/>
              </a:rPr>
              <a:t>2</a:t>
            </a: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）数据时效性问题</a:t>
            </a:r>
            <a:endParaRPr lang="zh-CN" altLang="en-US" sz="1400">
              <a:solidFill>
                <a:schemeClr val="bg1"/>
              </a:solidFill>
              <a:ea typeface="微软雅黑" panose="020B0503020204020204" charset="-122"/>
              <a:cs typeface="Arial" panose="020B0604020202020204" pitchFamily="34" charset="0"/>
              <a:sym typeface="Calibri" panose="020F0502020204030204" pitchFamily="34" charset="0"/>
            </a:endParaRPr>
          </a:p>
        </p:txBody>
      </p:sp>
      <p:sp>
        <p:nvSpPr>
          <p:cNvPr id="8" name="矩形 7" descr="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
          <p:cNvSpPr/>
          <p:nvPr/>
        </p:nvSpPr>
        <p:spPr>
          <a:xfrm>
            <a:off x="4792037" y="2911276"/>
            <a:ext cx="4134720" cy="414020"/>
          </a:xfrm>
          <a:prstGeom prst="rect">
            <a:avLst/>
          </a:prstGeom>
          <a:noFill/>
        </p:spPr>
        <p:txBody>
          <a:bodyPr wrap="square">
            <a:spAutoFit/>
          </a:bodyPr>
          <a:p>
            <a:pPr fontAlgn="base">
              <a:lnSpc>
                <a:spcPct val="150000"/>
              </a:lnSpc>
              <a:spcBef>
                <a:spcPct val="0"/>
              </a:spcBef>
              <a:spcAft>
                <a:spcPct val="0"/>
              </a:spcAft>
            </a:pP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a:t>
            </a:r>
            <a:r>
              <a:rPr lang="en-US" altLang="zh-CN" sz="1400">
                <a:solidFill>
                  <a:schemeClr val="bg1"/>
                </a:solidFill>
                <a:ea typeface="微软雅黑" panose="020B0503020204020204" charset="-122"/>
                <a:cs typeface="Arial" panose="020B0604020202020204" pitchFamily="34" charset="0"/>
                <a:sym typeface="Calibri" panose="020F0502020204030204" pitchFamily="34" charset="0"/>
              </a:rPr>
              <a:t>3</a:t>
            </a: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）缺乏透明度的决策过程</a:t>
            </a:r>
            <a:endParaRPr lang="zh-CN" altLang="en-US" sz="1400">
              <a:solidFill>
                <a:schemeClr val="bg1"/>
              </a:solidFill>
              <a:ea typeface="微软雅黑" panose="020B0503020204020204" charset="-122"/>
              <a:cs typeface="Arial" panose="020B0604020202020204" pitchFamily="34" charset="0"/>
              <a:sym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背景</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介绍</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cxnSp>
        <p:nvCxnSpPr>
          <p:cNvPr id="3" name="直接连接符 2"/>
          <p:cNvCxnSpPr/>
          <p:nvPr/>
        </p:nvCxnSpPr>
        <p:spPr>
          <a:xfrm>
            <a:off x="4450257" y="965200"/>
            <a:ext cx="235527" cy="0"/>
          </a:xfrm>
          <a:prstGeom prst="line">
            <a:avLst/>
          </a:prstGeom>
          <a:ln w="28575">
            <a:solidFill>
              <a:srgbClr val="3C4462"/>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6642735" y="1313180"/>
            <a:ext cx="2293620" cy="1476375"/>
          </a:xfrm>
          <a:prstGeom prst="rect">
            <a:avLst/>
          </a:prstGeom>
          <a:noFill/>
        </p:spPr>
        <p:txBody>
          <a:bodyPr wrap="square" rtlCol="0">
            <a:spAutoFit/>
          </a:bodyPr>
          <a:p>
            <a:pPr indent="0" fontAlgn="auto">
              <a:lnSpc>
                <a:spcPct val="150000"/>
              </a:lnSpc>
            </a:pPr>
            <a:r>
              <a:rPr lang="en-US" altLang="zh-CN" sz="1200" b="1"/>
              <a:t>         </a:t>
            </a:r>
            <a:r>
              <a:rPr lang="zh-CN" altLang="en-US" sz="1200"/>
              <a:t>通过与外部知识库的深度融合，显著增强了大型模型生成内容的精确度与可靠性，特别是在对专业知识有高需求的任务场景下。</a:t>
            </a:r>
            <a:endParaRPr lang="zh-CN" altLang="en-US" sz="1200"/>
          </a:p>
        </p:txBody>
      </p:sp>
      <p:pic>
        <p:nvPicPr>
          <p:cNvPr id="6" name="图片 5" descr="1280X1280"/>
          <p:cNvPicPr>
            <a:picLocks noChangeAspect="1"/>
          </p:cNvPicPr>
          <p:nvPr/>
        </p:nvPicPr>
        <p:blipFill>
          <a:blip r:embed="rId1"/>
          <a:stretch>
            <a:fillRect/>
          </a:stretch>
        </p:blipFill>
        <p:spPr>
          <a:xfrm>
            <a:off x="361950" y="973455"/>
            <a:ext cx="6188710" cy="3681730"/>
          </a:xfrm>
          <a:prstGeom prst="rect">
            <a:avLst/>
          </a:prstGeom>
        </p:spPr>
      </p:pic>
      <p:sp>
        <p:nvSpPr>
          <p:cNvPr id="7" name="文本框 6"/>
          <p:cNvSpPr txBox="1"/>
          <p:nvPr/>
        </p:nvSpPr>
        <p:spPr>
          <a:xfrm>
            <a:off x="6642735" y="2789555"/>
            <a:ext cx="2291715" cy="1753235"/>
          </a:xfrm>
          <a:prstGeom prst="rect">
            <a:avLst/>
          </a:prstGeom>
          <a:noFill/>
        </p:spPr>
        <p:txBody>
          <a:bodyPr wrap="square" rtlCol="0">
            <a:spAutoFit/>
          </a:bodyPr>
          <a:p>
            <a:pPr algn="l">
              <a:lnSpc>
                <a:spcPct val="150000"/>
              </a:lnSpc>
              <a:buClrTx/>
              <a:buSzTx/>
              <a:buFontTx/>
            </a:pPr>
            <a:r>
              <a:rPr lang="en-US" altLang="zh-CN" sz="1200">
                <a:sym typeface="+mn-ea"/>
              </a:rPr>
              <a:t>          这一策略不仅确保了信息的实时性和准确性，还实现了对特定领域知识的持续吸纳与整合，从而大幅度提升了模型在处理复杂、专业问题时的表现。</a:t>
            </a:r>
            <a:endParaRPr lang="en-US" altLang="zh-CN" sz="1200"/>
          </a:p>
        </p:txBody>
      </p:sp>
      <p:sp>
        <p:nvSpPr>
          <p:cNvPr id="8" name="文本框 7"/>
          <p:cNvSpPr txBox="1"/>
          <p:nvPr/>
        </p:nvSpPr>
        <p:spPr>
          <a:xfrm>
            <a:off x="6642735" y="944880"/>
            <a:ext cx="2834640" cy="368300"/>
          </a:xfrm>
          <a:prstGeom prst="rect">
            <a:avLst/>
          </a:prstGeom>
          <a:noFill/>
        </p:spPr>
        <p:txBody>
          <a:bodyPr wrap="square" rtlCol="0">
            <a:spAutoFit/>
          </a:bodyPr>
          <a:p>
            <a:r>
              <a:rPr lang="en-US" altLang="zh-CN" b="1"/>
              <a:t>RAG</a:t>
            </a:r>
            <a:r>
              <a:rPr lang="zh-CN" altLang="en-US" b="1"/>
              <a:t>：</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背景</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介绍</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cxnSp>
        <p:nvCxnSpPr>
          <p:cNvPr id="3" name="直接连接符 2"/>
          <p:cNvCxnSpPr/>
          <p:nvPr/>
        </p:nvCxnSpPr>
        <p:spPr>
          <a:xfrm>
            <a:off x="4450257" y="965200"/>
            <a:ext cx="235527" cy="0"/>
          </a:xfrm>
          <a:prstGeom prst="line">
            <a:avLst/>
          </a:prstGeom>
          <a:ln w="28575">
            <a:solidFill>
              <a:srgbClr val="3C4462"/>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312420" y="927735"/>
            <a:ext cx="2834640" cy="368300"/>
          </a:xfrm>
          <a:prstGeom prst="rect">
            <a:avLst/>
          </a:prstGeom>
          <a:noFill/>
        </p:spPr>
        <p:txBody>
          <a:bodyPr wrap="square" rtlCol="0">
            <a:spAutoFit/>
          </a:bodyPr>
          <a:p>
            <a:r>
              <a:rPr lang="zh-CN" altLang="en-US" b="1"/>
              <a:t>信息源</a:t>
            </a:r>
            <a:endParaRPr lang="zh-CN" altLang="en-US" b="1"/>
          </a:p>
        </p:txBody>
      </p:sp>
      <p:sp>
        <p:nvSpPr>
          <p:cNvPr id="2" name="文本框 1"/>
          <p:cNvSpPr txBox="1"/>
          <p:nvPr>
            <p:custDataLst>
              <p:tags r:id="rId1"/>
            </p:custDataLst>
          </p:nvPr>
        </p:nvSpPr>
        <p:spPr>
          <a:xfrm>
            <a:off x="721995" y="1497965"/>
            <a:ext cx="2834640" cy="306705"/>
          </a:xfrm>
          <a:prstGeom prst="rect">
            <a:avLst/>
          </a:prstGeom>
          <a:noFill/>
        </p:spPr>
        <p:txBody>
          <a:bodyPr wrap="square" rtlCol="0">
            <a:spAutoFit/>
          </a:bodyPr>
          <a:p>
            <a:r>
              <a:rPr lang="zh-CN" altLang="en-US" sz="1400" b="1"/>
              <a:t>非结构化</a:t>
            </a:r>
            <a:endParaRPr lang="zh-CN" altLang="en-US" sz="1400" b="1"/>
          </a:p>
        </p:txBody>
      </p:sp>
      <p:cxnSp>
        <p:nvCxnSpPr>
          <p:cNvPr id="10" name="直接连接符 9"/>
          <p:cNvCxnSpPr/>
          <p:nvPr/>
        </p:nvCxnSpPr>
        <p:spPr>
          <a:xfrm>
            <a:off x="312420" y="4473575"/>
            <a:ext cx="8267700" cy="0"/>
          </a:xfrm>
          <a:prstGeom prst="line">
            <a:avLst/>
          </a:prstGeom>
        </p:spPr>
        <p:style>
          <a:lnRef idx="2">
            <a:schemeClr val="accent1"/>
          </a:lnRef>
          <a:fillRef idx="0">
            <a:srgbClr val="FFFFFF"/>
          </a:fillRef>
          <a:effectRef idx="0">
            <a:srgbClr val="FFFFFF"/>
          </a:effectRef>
          <a:fontRef idx="minor">
            <a:schemeClr val="tx1"/>
          </a:fontRef>
        </p:style>
      </p:cxnSp>
      <p:sp>
        <p:nvSpPr>
          <p:cNvPr id="11" name="文本框 10"/>
          <p:cNvSpPr txBox="1"/>
          <p:nvPr/>
        </p:nvSpPr>
        <p:spPr>
          <a:xfrm>
            <a:off x="312420" y="4565015"/>
            <a:ext cx="8100060" cy="275590"/>
          </a:xfrm>
          <a:prstGeom prst="rect">
            <a:avLst/>
          </a:prstGeom>
          <a:noFill/>
        </p:spPr>
        <p:txBody>
          <a:bodyPr wrap="square" rtlCol="0">
            <a:spAutoFit/>
          </a:bodyPr>
          <a:p>
            <a:r>
              <a:rPr lang="zh-CN" altLang="en-US" sz="1200"/>
              <a:t>《Retrieval-Augmented Generation for Large</a:t>
            </a:r>
            <a:r>
              <a:rPr lang="en-US" altLang="zh-CN" sz="1200"/>
              <a:t> </a:t>
            </a:r>
            <a:r>
              <a:rPr lang="zh-CN" altLang="en-US" sz="1200"/>
              <a:t>Language Models: A Survey》</a:t>
            </a:r>
            <a:endParaRPr lang="zh-CN" altLang="en-US" sz="1200"/>
          </a:p>
        </p:txBody>
      </p:sp>
      <p:sp>
        <p:nvSpPr>
          <p:cNvPr id="181" name="AutoShape 112"/>
          <p:cNvSpPr/>
          <p:nvPr>
            <p:custDataLst>
              <p:tags r:id="rId2"/>
            </p:custDataLst>
          </p:nvPr>
        </p:nvSpPr>
        <p:spPr bwMode="auto">
          <a:xfrm>
            <a:off x="566420" y="1574165"/>
            <a:ext cx="155575" cy="15494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tx1"/>
          </a:solidFill>
          <a:ln>
            <a:noFill/>
          </a:ln>
          <a:effectLst/>
        </p:spPr>
        <p:txBody>
          <a:bodyPr lIns="19050" tIns="19050" rIns="19050" bIns="19050" anchor="ctr"/>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panose="020B0503020204020204" charset="-122"/>
              <a:cs typeface="+mn-cs"/>
              <a:sym typeface="Gill Sans" charset="0"/>
            </a:endParaRPr>
          </a:p>
        </p:txBody>
      </p:sp>
      <p:sp>
        <p:nvSpPr>
          <p:cNvPr id="5" name="文本框 4"/>
          <p:cNvSpPr txBox="1"/>
          <p:nvPr>
            <p:custDataLst>
              <p:tags r:id="rId3"/>
            </p:custDataLst>
          </p:nvPr>
        </p:nvSpPr>
        <p:spPr>
          <a:xfrm>
            <a:off x="693420" y="2418080"/>
            <a:ext cx="2834640" cy="306705"/>
          </a:xfrm>
          <a:prstGeom prst="rect">
            <a:avLst/>
          </a:prstGeom>
          <a:noFill/>
        </p:spPr>
        <p:txBody>
          <a:bodyPr wrap="square" rtlCol="0">
            <a:spAutoFit/>
          </a:bodyPr>
          <a:p>
            <a:r>
              <a:rPr lang="zh-CN" altLang="en-US" sz="1400" b="1"/>
              <a:t>半结构化</a:t>
            </a:r>
            <a:endParaRPr lang="zh-CN" altLang="en-US" sz="1400" b="1"/>
          </a:p>
        </p:txBody>
      </p:sp>
      <p:sp>
        <p:nvSpPr>
          <p:cNvPr id="6" name="AutoShape 112"/>
          <p:cNvSpPr/>
          <p:nvPr>
            <p:custDataLst>
              <p:tags r:id="rId4"/>
            </p:custDataLst>
          </p:nvPr>
        </p:nvSpPr>
        <p:spPr bwMode="auto">
          <a:xfrm>
            <a:off x="537845" y="2494280"/>
            <a:ext cx="155575" cy="15494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tx1"/>
          </a:solidFill>
          <a:ln>
            <a:noFill/>
          </a:ln>
          <a:effectLst/>
        </p:spPr>
        <p:txBody>
          <a:bodyPr lIns="19050" tIns="19050" rIns="19050" bIns="19050" anchor="ctr"/>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panose="020B0503020204020204" charset="-122"/>
              <a:cs typeface="+mn-cs"/>
              <a:sym typeface="Gill Sans" charset="0"/>
            </a:endParaRPr>
          </a:p>
        </p:txBody>
      </p:sp>
      <p:sp>
        <p:nvSpPr>
          <p:cNvPr id="7" name="文本框 6"/>
          <p:cNvSpPr txBox="1"/>
          <p:nvPr>
            <p:custDataLst>
              <p:tags r:id="rId5"/>
            </p:custDataLst>
          </p:nvPr>
        </p:nvSpPr>
        <p:spPr>
          <a:xfrm>
            <a:off x="721995" y="3253740"/>
            <a:ext cx="2834640" cy="306705"/>
          </a:xfrm>
          <a:prstGeom prst="rect">
            <a:avLst/>
          </a:prstGeom>
          <a:noFill/>
        </p:spPr>
        <p:txBody>
          <a:bodyPr wrap="square" rtlCol="0">
            <a:spAutoFit/>
          </a:bodyPr>
          <a:p>
            <a:r>
              <a:rPr lang="zh-CN" altLang="en-US" sz="1400" b="1"/>
              <a:t>结构化</a:t>
            </a:r>
            <a:endParaRPr lang="zh-CN" altLang="en-US" sz="1400" b="1"/>
          </a:p>
        </p:txBody>
      </p:sp>
      <p:sp>
        <p:nvSpPr>
          <p:cNvPr id="14" name="AutoShape 112"/>
          <p:cNvSpPr/>
          <p:nvPr>
            <p:custDataLst>
              <p:tags r:id="rId6"/>
            </p:custDataLst>
          </p:nvPr>
        </p:nvSpPr>
        <p:spPr bwMode="auto">
          <a:xfrm>
            <a:off x="566420" y="3329940"/>
            <a:ext cx="155575" cy="15494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tx1"/>
          </a:solidFill>
          <a:ln>
            <a:noFill/>
          </a:ln>
          <a:effectLst/>
        </p:spPr>
        <p:txBody>
          <a:bodyPr lIns="19050" tIns="19050" rIns="19050" bIns="19050" anchor="ctr"/>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panose="020B0503020204020204" charset="-122"/>
              <a:cs typeface="+mn-cs"/>
              <a:sym typeface="Gill Sans" charset="0"/>
            </a:endParaRPr>
          </a:p>
        </p:txBody>
      </p:sp>
      <p:sp>
        <p:nvSpPr>
          <p:cNvPr id="15" name="文本框 14"/>
          <p:cNvSpPr txBox="1"/>
          <p:nvPr>
            <p:custDataLst>
              <p:tags r:id="rId7"/>
            </p:custDataLst>
          </p:nvPr>
        </p:nvSpPr>
        <p:spPr>
          <a:xfrm>
            <a:off x="815340" y="1881505"/>
            <a:ext cx="4876165" cy="460375"/>
          </a:xfrm>
          <a:prstGeom prst="rect">
            <a:avLst/>
          </a:prstGeom>
          <a:noFill/>
        </p:spPr>
        <p:txBody>
          <a:bodyPr wrap="square" rtlCol="0">
            <a:spAutoFit/>
          </a:bodyPr>
          <a:p>
            <a:r>
              <a:rPr lang="zh-CN" altLang="en-US" sz="1200">
                <a:solidFill>
                  <a:srgbClr val="00B0F0"/>
                </a:solidFill>
              </a:rPr>
              <a:t>通常指文本数据，数据源通常来自于维基百科和垂直领域内数据，例如法律，医疗等。</a:t>
            </a:r>
            <a:endParaRPr lang="zh-CN" altLang="en-US" sz="1200">
              <a:solidFill>
                <a:srgbClr val="00B0F0"/>
              </a:solidFill>
            </a:endParaRPr>
          </a:p>
        </p:txBody>
      </p:sp>
      <p:sp>
        <p:nvSpPr>
          <p:cNvPr id="16" name="文本框 15"/>
          <p:cNvSpPr txBox="1"/>
          <p:nvPr>
            <p:custDataLst>
              <p:tags r:id="rId8"/>
            </p:custDataLst>
          </p:nvPr>
        </p:nvSpPr>
        <p:spPr>
          <a:xfrm>
            <a:off x="815340" y="2765425"/>
            <a:ext cx="4714240" cy="460375"/>
          </a:xfrm>
          <a:prstGeom prst="rect">
            <a:avLst/>
          </a:prstGeom>
          <a:noFill/>
        </p:spPr>
        <p:txBody>
          <a:bodyPr wrap="square" rtlCol="0">
            <a:spAutoFit/>
          </a:bodyPr>
          <a:p>
            <a:r>
              <a:rPr lang="zh-CN" altLang="en-US" sz="1200">
                <a:solidFill>
                  <a:srgbClr val="FF0000"/>
                </a:solidFill>
              </a:rPr>
              <a:t>通常指包含文本和表格类的数据，例如</a:t>
            </a:r>
            <a:r>
              <a:rPr lang="en-US" altLang="zh-CN" sz="1200">
                <a:solidFill>
                  <a:srgbClr val="FF0000"/>
                </a:solidFill>
              </a:rPr>
              <a:t>word</a:t>
            </a:r>
            <a:r>
              <a:rPr lang="zh-CN" altLang="en-US" sz="1200">
                <a:solidFill>
                  <a:srgbClr val="FF0000"/>
                </a:solidFill>
              </a:rPr>
              <a:t>，</a:t>
            </a:r>
            <a:r>
              <a:rPr lang="en-US" altLang="zh-CN" sz="1200">
                <a:solidFill>
                  <a:srgbClr val="FF0000"/>
                </a:solidFill>
              </a:rPr>
              <a:t>pdf</a:t>
            </a:r>
            <a:r>
              <a:rPr lang="zh-CN" altLang="en-US" sz="1200">
                <a:solidFill>
                  <a:srgbClr val="FF0000"/>
                </a:solidFill>
              </a:rPr>
              <a:t>等。存在文本分割和表格整合等挑战。</a:t>
            </a:r>
            <a:endParaRPr lang="zh-CN" altLang="en-US" sz="1200">
              <a:solidFill>
                <a:srgbClr val="FF0000"/>
              </a:solidFill>
            </a:endParaRPr>
          </a:p>
        </p:txBody>
      </p:sp>
      <p:sp>
        <p:nvSpPr>
          <p:cNvPr id="19" name="文本框 18"/>
          <p:cNvSpPr txBox="1"/>
          <p:nvPr>
            <p:custDataLst>
              <p:tags r:id="rId9"/>
            </p:custDataLst>
          </p:nvPr>
        </p:nvSpPr>
        <p:spPr>
          <a:xfrm>
            <a:off x="815975" y="3619500"/>
            <a:ext cx="4714240" cy="460375"/>
          </a:xfrm>
          <a:prstGeom prst="rect">
            <a:avLst/>
          </a:prstGeom>
          <a:noFill/>
        </p:spPr>
        <p:txBody>
          <a:bodyPr wrap="square" rtlCol="0">
            <a:spAutoFit/>
          </a:bodyPr>
          <a:p>
            <a:r>
              <a:rPr lang="zh-CN" altLang="en-US" sz="1200">
                <a:solidFill>
                  <a:srgbClr val="FFC000"/>
                </a:solidFill>
              </a:rPr>
              <a:t>通常指表格类或知识图谱等数据，通常使用</a:t>
            </a:r>
            <a:r>
              <a:rPr lang="en-US" altLang="zh-CN" sz="1200">
                <a:solidFill>
                  <a:srgbClr val="FFC000"/>
                </a:solidFill>
              </a:rPr>
              <a:t>Text2SQL</a:t>
            </a:r>
            <a:r>
              <a:rPr lang="zh-CN" altLang="en-US" sz="1200">
                <a:solidFill>
                  <a:srgbClr val="FFC000"/>
                </a:solidFill>
              </a:rPr>
              <a:t>等方法进行检索。存在对结构化数据库的持续维护和管理等挑战</a:t>
            </a:r>
            <a:r>
              <a:rPr lang="zh-CN" altLang="en-US" sz="1200"/>
              <a:t>。</a:t>
            </a:r>
            <a:endParaRPr lang="zh-CN" altLang="en-US" sz="1200"/>
          </a:p>
        </p:txBody>
      </p:sp>
      <p:pic>
        <p:nvPicPr>
          <p:cNvPr id="26" name="图片 25"/>
          <p:cNvPicPr>
            <a:picLocks noChangeAspect="1"/>
          </p:cNvPicPr>
          <p:nvPr/>
        </p:nvPicPr>
        <p:blipFill>
          <a:blip r:embed="rId10"/>
          <a:stretch>
            <a:fillRect/>
          </a:stretch>
        </p:blipFill>
        <p:spPr>
          <a:xfrm>
            <a:off x="5869940" y="1341755"/>
            <a:ext cx="2437765" cy="27838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背景</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介绍</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cxnSp>
        <p:nvCxnSpPr>
          <p:cNvPr id="3" name="直接连接符 2"/>
          <p:cNvCxnSpPr/>
          <p:nvPr/>
        </p:nvCxnSpPr>
        <p:spPr>
          <a:xfrm>
            <a:off x="4450257" y="965200"/>
            <a:ext cx="235527" cy="0"/>
          </a:xfrm>
          <a:prstGeom prst="line">
            <a:avLst/>
          </a:prstGeom>
          <a:ln w="28575">
            <a:solidFill>
              <a:srgbClr val="3C4462"/>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312420" y="927735"/>
            <a:ext cx="2834640" cy="368300"/>
          </a:xfrm>
          <a:prstGeom prst="rect">
            <a:avLst/>
          </a:prstGeom>
          <a:noFill/>
        </p:spPr>
        <p:txBody>
          <a:bodyPr wrap="square" rtlCol="0">
            <a:spAutoFit/>
          </a:bodyPr>
          <a:p>
            <a:r>
              <a:rPr lang="zh-CN" altLang="en-US" b="1"/>
              <a:t>方法</a:t>
            </a:r>
            <a:r>
              <a:rPr lang="zh-CN" altLang="en-US" b="1"/>
              <a:t>分类</a:t>
            </a:r>
            <a:endParaRPr lang="zh-CN" altLang="en-US" b="1"/>
          </a:p>
        </p:txBody>
      </p:sp>
      <p:cxnSp>
        <p:nvCxnSpPr>
          <p:cNvPr id="10" name="直接连接符 9"/>
          <p:cNvCxnSpPr/>
          <p:nvPr/>
        </p:nvCxnSpPr>
        <p:spPr>
          <a:xfrm>
            <a:off x="312420" y="4473575"/>
            <a:ext cx="8267700" cy="0"/>
          </a:xfrm>
          <a:prstGeom prst="line">
            <a:avLst/>
          </a:prstGeom>
        </p:spPr>
        <p:style>
          <a:lnRef idx="2">
            <a:schemeClr val="accent1"/>
          </a:lnRef>
          <a:fillRef idx="0">
            <a:srgbClr val="FFFFFF"/>
          </a:fillRef>
          <a:effectRef idx="0">
            <a:srgbClr val="FFFFFF"/>
          </a:effectRef>
          <a:fontRef idx="minor">
            <a:schemeClr val="tx1"/>
          </a:fontRef>
        </p:style>
      </p:cxnSp>
      <p:sp>
        <p:nvSpPr>
          <p:cNvPr id="11" name="文本框 10"/>
          <p:cNvSpPr txBox="1"/>
          <p:nvPr/>
        </p:nvSpPr>
        <p:spPr>
          <a:xfrm>
            <a:off x="312420" y="4565015"/>
            <a:ext cx="8100060" cy="275590"/>
          </a:xfrm>
          <a:prstGeom prst="rect">
            <a:avLst/>
          </a:prstGeom>
          <a:noFill/>
        </p:spPr>
        <p:txBody>
          <a:bodyPr wrap="square" rtlCol="0">
            <a:spAutoFit/>
          </a:bodyPr>
          <a:p>
            <a:r>
              <a:rPr lang="zh-CN" altLang="en-US" sz="1200"/>
              <a:t>《Retrieval-Augmented Generation for Large</a:t>
            </a:r>
            <a:r>
              <a:rPr lang="en-US" altLang="zh-CN" sz="1200"/>
              <a:t> </a:t>
            </a:r>
            <a:r>
              <a:rPr lang="zh-CN" altLang="en-US" sz="1200"/>
              <a:t>Language Models: A Survey》</a:t>
            </a:r>
            <a:endParaRPr lang="zh-CN" altLang="en-US" sz="1200"/>
          </a:p>
        </p:txBody>
      </p:sp>
      <p:pic>
        <p:nvPicPr>
          <p:cNvPr id="4" name="图片 3"/>
          <p:cNvPicPr>
            <a:picLocks noChangeAspect="1"/>
          </p:cNvPicPr>
          <p:nvPr/>
        </p:nvPicPr>
        <p:blipFill>
          <a:blip r:embed="rId1"/>
          <a:stretch>
            <a:fillRect/>
          </a:stretch>
        </p:blipFill>
        <p:spPr>
          <a:xfrm>
            <a:off x="3942080" y="1205230"/>
            <a:ext cx="4638040" cy="2825750"/>
          </a:xfrm>
          <a:prstGeom prst="rect">
            <a:avLst/>
          </a:prstGeom>
        </p:spPr>
      </p:pic>
      <p:sp>
        <p:nvSpPr>
          <p:cNvPr id="9" name="文本框 8"/>
          <p:cNvSpPr txBox="1"/>
          <p:nvPr/>
        </p:nvSpPr>
        <p:spPr>
          <a:xfrm>
            <a:off x="457200" y="1425575"/>
            <a:ext cx="1226820" cy="275590"/>
          </a:xfrm>
          <a:prstGeom prst="rect">
            <a:avLst/>
          </a:prstGeom>
          <a:noFill/>
        </p:spPr>
        <p:txBody>
          <a:bodyPr wrap="square" rtlCol="0">
            <a:spAutoFit/>
          </a:bodyPr>
          <a:p>
            <a:r>
              <a:rPr lang="zh-CN" altLang="en-US" sz="1200" b="1"/>
              <a:t>☞</a:t>
            </a:r>
            <a:r>
              <a:rPr lang="en-US" altLang="zh-CN" sz="1200" b="1"/>
              <a:t>  Naive RAG</a:t>
            </a:r>
            <a:endParaRPr lang="en-US" altLang="zh-CN" sz="1200" b="1"/>
          </a:p>
        </p:txBody>
      </p:sp>
      <p:sp>
        <p:nvSpPr>
          <p:cNvPr id="17" name="文本框 16"/>
          <p:cNvSpPr txBox="1"/>
          <p:nvPr/>
        </p:nvSpPr>
        <p:spPr>
          <a:xfrm>
            <a:off x="457200" y="2129790"/>
            <a:ext cx="1790700" cy="275590"/>
          </a:xfrm>
          <a:prstGeom prst="rect">
            <a:avLst/>
          </a:prstGeom>
          <a:noFill/>
        </p:spPr>
        <p:txBody>
          <a:bodyPr wrap="square" rtlCol="0">
            <a:spAutoFit/>
          </a:bodyPr>
          <a:p>
            <a:r>
              <a:rPr lang="zh-CN" altLang="en-US" sz="1200" b="1"/>
              <a:t>☞</a:t>
            </a:r>
            <a:r>
              <a:rPr lang="en-US" altLang="zh-CN" sz="1200" b="1"/>
              <a:t>  </a:t>
            </a:r>
            <a:r>
              <a:rPr lang="en-US" altLang="zh-CN" sz="1200" b="1"/>
              <a:t>Advance RAG</a:t>
            </a:r>
            <a:endParaRPr lang="en-US" altLang="zh-CN" sz="1200" b="1"/>
          </a:p>
        </p:txBody>
      </p:sp>
      <p:sp>
        <p:nvSpPr>
          <p:cNvPr id="18" name="文本框 17"/>
          <p:cNvSpPr txBox="1"/>
          <p:nvPr/>
        </p:nvSpPr>
        <p:spPr>
          <a:xfrm>
            <a:off x="457200" y="2843530"/>
            <a:ext cx="1790700" cy="275590"/>
          </a:xfrm>
          <a:prstGeom prst="rect">
            <a:avLst/>
          </a:prstGeom>
          <a:noFill/>
        </p:spPr>
        <p:txBody>
          <a:bodyPr wrap="square" rtlCol="0">
            <a:spAutoFit/>
          </a:bodyPr>
          <a:p>
            <a:r>
              <a:rPr lang="zh-CN" altLang="en-US" sz="1200" b="1"/>
              <a:t>☞</a:t>
            </a:r>
            <a:r>
              <a:rPr lang="en-US" altLang="zh-CN" sz="1200" b="1"/>
              <a:t>  </a:t>
            </a:r>
            <a:r>
              <a:rPr lang="en-US" altLang="zh-CN" sz="1200" b="1"/>
              <a:t>Modular RAG</a:t>
            </a:r>
            <a:endParaRPr lang="en-US" altLang="zh-CN" sz="1200" b="1"/>
          </a:p>
        </p:txBody>
      </p:sp>
      <p:sp>
        <p:nvSpPr>
          <p:cNvPr id="20" name="文本框 19"/>
          <p:cNvSpPr txBox="1"/>
          <p:nvPr/>
        </p:nvSpPr>
        <p:spPr>
          <a:xfrm>
            <a:off x="727710" y="1779905"/>
            <a:ext cx="1249680" cy="275590"/>
          </a:xfrm>
          <a:prstGeom prst="rect">
            <a:avLst/>
          </a:prstGeom>
          <a:noFill/>
        </p:spPr>
        <p:txBody>
          <a:bodyPr wrap="square" rtlCol="0">
            <a:spAutoFit/>
          </a:bodyPr>
          <a:p>
            <a:r>
              <a:rPr lang="zh-CN" altLang="en-US" sz="1200"/>
              <a:t>索引</a:t>
            </a:r>
            <a:r>
              <a:rPr lang="en-US" altLang="zh-CN" sz="1200"/>
              <a:t>+</a:t>
            </a:r>
            <a:r>
              <a:rPr lang="zh-CN" altLang="en-US" sz="1200"/>
              <a:t>检索</a:t>
            </a:r>
            <a:r>
              <a:rPr lang="en-US" altLang="zh-CN" sz="1200"/>
              <a:t>+</a:t>
            </a:r>
            <a:r>
              <a:rPr lang="zh-CN" altLang="en-US" sz="1200"/>
              <a:t>生成</a:t>
            </a:r>
            <a:endParaRPr lang="zh-CN" altLang="en-US" sz="1200"/>
          </a:p>
        </p:txBody>
      </p:sp>
      <p:sp>
        <p:nvSpPr>
          <p:cNvPr id="21" name="文本框 20"/>
          <p:cNvSpPr txBox="1"/>
          <p:nvPr/>
        </p:nvSpPr>
        <p:spPr>
          <a:xfrm>
            <a:off x="727710" y="2479675"/>
            <a:ext cx="2613660" cy="275590"/>
          </a:xfrm>
          <a:prstGeom prst="rect">
            <a:avLst/>
          </a:prstGeom>
          <a:noFill/>
        </p:spPr>
        <p:txBody>
          <a:bodyPr wrap="square" rtlCol="0">
            <a:spAutoFit/>
          </a:bodyPr>
          <a:p>
            <a:r>
              <a:rPr lang="zh-CN" altLang="en-US" sz="1200"/>
              <a:t>索引</a:t>
            </a:r>
            <a:r>
              <a:rPr lang="en-US" altLang="zh-CN" sz="1200"/>
              <a:t>+</a:t>
            </a:r>
            <a:r>
              <a:rPr lang="zh-CN" altLang="en-US" sz="1200"/>
              <a:t>预检索</a:t>
            </a:r>
            <a:r>
              <a:rPr lang="en-US" altLang="zh-CN" sz="1200"/>
              <a:t>+</a:t>
            </a:r>
            <a:r>
              <a:rPr lang="zh-CN" altLang="en-US" sz="1200"/>
              <a:t>检索</a:t>
            </a:r>
            <a:r>
              <a:rPr lang="en-US" altLang="zh-CN" sz="1200"/>
              <a:t>+</a:t>
            </a:r>
            <a:r>
              <a:rPr lang="zh-CN" altLang="en-US" sz="1200"/>
              <a:t>后检索</a:t>
            </a:r>
            <a:r>
              <a:rPr lang="en-US" altLang="zh-CN" sz="1200"/>
              <a:t>+</a:t>
            </a:r>
            <a:r>
              <a:rPr lang="zh-CN" altLang="en-US" sz="1200"/>
              <a:t>生成</a:t>
            </a:r>
            <a:endParaRPr lang="zh-CN" altLang="en-US" sz="1200"/>
          </a:p>
        </p:txBody>
      </p:sp>
      <p:sp>
        <p:nvSpPr>
          <p:cNvPr id="22" name="文本框 21"/>
          <p:cNvSpPr txBox="1"/>
          <p:nvPr/>
        </p:nvSpPr>
        <p:spPr>
          <a:xfrm>
            <a:off x="727710" y="3239135"/>
            <a:ext cx="2613660" cy="275590"/>
          </a:xfrm>
          <a:prstGeom prst="rect">
            <a:avLst/>
          </a:prstGeom>
          <a:noFill/>
        </p:spPr>
        <p:txBody>
          <a:bodyPr wrap="square" rtlCol="0">
            <a:spAutoFit/>
          </a:bodyPr>
          <a:p>
            <a:r>
              <a:rPr lang="zh-CN" altLang="en-US" sz="1200"/>
              <a:t>模块化</a:t>
            </a:r>
            <a:r>
              <a:rPr lang="en-US" altLang="zh-CN" sz="1200"/>
              <a:t>RAG</a:t>
            </a:r>
            <a:r>
              <a:rPr lang="zh-CN" altLang="en-US" sz="1200"/>
              <a:t>流程</a:t>
            </a:r>
            <a:endParaRPr lang="zh-CN" altLang="en-US" sz="12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18271" y="1114332"/>
            <a:ext cx="8507457" cy="2914836"/>
            <a:chOff x="318271" y="1332438"/>
            <a:chExt cx="8507457" cy="2914836"/>
          </a:xfrm>
        </p:grpSpPr>
        <p:grpSp>
          <p:nvGrpSpPr>
            <p:cNvPr id="6" name="组合 5"/>
            <p:cNvGrpSpPr/>
            <p:nvPr/>
          </p:nvGrpSpPr>
          <p:grpSpPr>
            <a:xfrm>
              <a:off x="406782" y="1332438"/>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883369"/>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3362965" y="2405415"/>
              <a:ext cx="2418080" cy="768350"/>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相关场景</a:t>
              </a:r>
              <a:endParaRPr lang="zh-CN" altLang="en-US" sz="4400" kern="0">
                <a:solidFill>
                  <a:schemeClr val="accent1"/>
                </a:solidFill>
                <a:latin typeface="微软雅黑" panose="020B0503020204020204" charset="-122"/>
                <a:ea typeface="微软雅黑" panose="020B0503020204020204" charset="-122"/>
              </a:endParaRPr>
            </a:p>
          </p:txBody>
        </p:sp>
        <p:sp>
          <p:nvSpPr>
            <p:cNvPr id="32" name="矩形 31"/>
            <p:cNvSpPr/>
            <p:nvPr/>
          </p:nvSpPr>
          <p:spPr>
            <a:xfrm>
              <a:off x="2142383" y="2872596"/>
              <a:ext cx="4859232" cy="333375"/>
            </a:xfrm>
            <a:prstGeom prst="rect">
              <a:avLst/>
            </a:prstGeom>
          </p:spPr>
          <p:txBody>
            <a:bodyPr wrap="square">
              <a:spAutoFit/>
            </a:bodyPr>
            <a:lstStyle/>
            <a:p>
              <a:pPr algn="ctr" defTabSz="914400">
                <a:lnSpc>
                  <a:spcPct val="150000"/>
                </a:lnSpc>
                <a:defRPr/>
              </a:pPr>
              <a:endParaRPr lang="en-US" altLang="zh-CN" sz="1050" kern="0">
                <a:solidFill>
                  <a:schemeClr val="bg1">
                    <a:lumMod val="65000"/>
                  </a:schemeClr>
                </a:solidFill>
                <a:cs typeface="Arial" panose="020B0604020202020204" pitchFamily="34" charset="0"/>
              </a:endParaRPr>
            </a:p>
          </p:txBody>
        </p:sp>
        <p:sp>
          <p:nvSpPr>
            <p:cNvPr id="34" name="PA_矩形 8"/>
            <p:cNvSpPr/>
            <p:nvPr>
              <p:custDataLst>
                <p:tags r:id="rId2"/>
              </p:custDataLst>
            </p:nvPr>
          </p:nvSpPr>
          <p:spPr>
            <a:xfrm>
              <a:off x="2883877" y="1766006"/>
              <a:ext cx="3355146" cy="337185"/>
            </a:xfrm>
            <a:prstGeom prst="rect">
              <a:avLst/>
            </a:prstGeom>
          </p:spPr>
          <p:txBody>
            <a:bodyPr wrap="square">
              <a:spAutoFit/>
            </a:bodyPr>
            <a:lstStyle/>
            <a:p>
              <a:pPr lvl="0" algn="ctr" defTabSz="609600">
                <a:defRPr/>
              </a:pPr>
              <a:r>
                <a:rPr kumimoji="1" lang="en-US" altLang="zh-CN" sz="1600" kern="0">
                  <a:solidFill>
                    <a:schemeClr val="accent1"/>
                  </a:solidFill>
                  <a:latin typeface="+mj-lt"/>
                  <a:ea typeface="微软雅黑" panose="020B0503020204020204" charset="-122"/>
                  <a:cs typeface="+mn-ea"/>
                  <a:sym typeface="Calibri" panose="020F0502020204030204" pitchFamily="34" charset="0"/>
                </a:rPr>
                <a:t>Related scenarios</a:t>
              </a:r>
              <a:endParaRPr lang="en-US" altLang="zh-CN" sz="1600" kern="0">
                <a:solidFill>
                  <a:schemeClr val="accent1"/>
                </a:solidFill>
                <a:latin typeface="+mj-lt"/>
                <a:ea typeface="微软雅黑" panose="020B0503020204020204" charset="-122"/>
              </a:endParaRPr>
            </a:p>
          </p:txBody>
        </p:sp>
        <p:sp>
          <p:nvSpPr>
            <p:cNvPr id="33" name="矩形: 圆角 32"/>
            <p:cNvSpPr/>
            <p:nvPr/>
          </p:nvSpPr>
          <p:spPr>
            <a:xfrm>
              <a:off x="3957191" y="3476303"/>
              <a:ext cx="1229619" cy="228855"/>
            </a:xfrm>
            <a:prstGeom prst="roundRect">
              <a:avLst>
                <a:gd name="adj" fmla="val 50000"/>
              </a:avLst>
            </a:prstGeom>
            <a:solidFill>
              <a:srgbClr val="4852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第</a:t>
              </a:r>
              <a:r>
                <a:rPr lang="zh-CN" altLang="en-US" sz="1200">
                  <a:solidFill>
                    <a:schemeClr val="bg1"/>
                  </a:solidFill>
                  <a:latin typeface="+mj-lt"/>
                </a:rPr>
                <a:t>二单元</a:t>
              </a:r>
              <a:endParaRPr lang="zh-CN" altLang="en-US" sz="1200">
                <a:solidFill>
                  <a:schemeClr val="bg1"/>
                </a:solidFill>
                <a:latin typeface="+mj-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相关</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场景</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cxnSp>
        <p:nvCxnSpPr>
          <p:cNvPr id="3" name="直接连接符 2"/>
          <p:cNvCxnSpPr/>
          <p:nvPr/>
        </p:nvCxnSpPr>
        <p:spPr>
          <a:xfrm>
            <a:off x="4450257" y="965200"/>
            <a:ext cx="235527" cy="0"/>
          </a:xfrm>
          <a:prstGeom prst="line">
            <a:avLst/>
          </a:prstGeom>
          <a:ln w="28575">
            <a:solidFill>
              <a:srgbClr val="3C4462"/>
            </a:solidFill>
          </a:ln>
        </p:spPr>
        <p:style>
          <a:lnRef idx="1">
            <a:schemeClr val="accent1"/>
          </a:lnRef>
          <a:fillRef idx="0">
            <a:schemeClr val="accent1"/>
          </a:fillRef>
          <a:effectRef idx="0">
            <a:schemeClr val="accent1"/>
          </a:effectRef>
          <a:fontRef idx="minor">
            <a:schemeClr val="tx1"/>
          </a:fontRef>
        </p:style>
      </p:cxnSp>
      <p:pic>
        <p:nvPicPr>
          <p:cNvPr id="15" name="图片占位符 14"/>
          <p:cNvPicPr>
            <a:picLocks noGrp="1" noChangeAspect="1"/>
          </p:cNvPicPr>
          <p:nvPr>
            <p:ph type="pic" sz="quarter" idx="14"/>
          </p:nvPr>
        </p:nvPicPr>
        <p:blipFill>
          <a:blip r:embed="rId1">
            <a:extLst>
              <a:ext uri="{28A0092B-C50C-407E-A947-70E740481C1C}">
                <a14:useLocalDpi xmlns:a14="http://schemas.microsoft.com/office/drawing/2010/main" val="0"/>
              </a:ext>
            </a:extLst>
          </a:blip>
          <a:srcRect l="307" r="307"/>
          <a:stretch>
            <a:fillRect/>
          </a:stretch>
        </p:blipFill>
        <p:spPr/>
      </p:pic>
      <p:pic>
        <p:nvPicPr>
          <p:cNvPr id="9" name="图片占位符 8"/>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l="307" r="307"/>
          <a:stretch>
            <a:fillRect/>
          </a:stretch>
        </p:blipFill>
        <p:spPr/>
      </p:pic>
      <p:pic>
        <p:nvPicPr>
          <p:cNvPr id="33" name="图片占位符 32"/>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l="307" r="307"/>
          <a:stretch>
            <a:fillRect/>
          </a:stretch>
        </p:blipFill>
        <p:spPr/>
      </p:pic>
      <p:sp>
        <p:nvSpPr>
          <p:cNvPr id="34" name="矩形 33"/>
          <p:cNvSpPr/>
          <p:nvPr>
            <p:custDataLst>
              <p:tags r:id="rId4"/>
            </p:custDataLst>
          </p:nvPr>
        </p:nvSpPr>
        <p:spPr>
          <a:xfrm>
            <a:off x="808261" y="1892597"/>
            <a:ext cx="1905089" cy="57594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帮助用户快速查找文件及定位</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a:t>
            </a: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解读文件中</a:t>
            </a: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内容</a:t>
            </a:r>
            <a:endPar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endParaRPr>
          </a:p>
        </p:txBody>
      </p:sp>
      <p:sp>
        <p:nvSpPr>
          <p:cNvPr id="35" name="矩形 34"/>
          <p:cNvSpPr/>
          <p:nvPr>
            <p:custDataLst>
              <p:tags r:id="rId5"/>
            </p:custDataLst>
          </p:nvPr>
        </p:nvSpPr>
        <p:spPr>
          <a:xfrm>
            <a:off x="1168511" y="1439743"/>
            <a:ext cx="1198880" cy="337185"/>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rPr>
              <a:t>公司知识库</a:t>
            </a:r>
            <a:endPar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endParaRPr>
          </a:p>
        </p:txBody>
      </p:sp>
      <p:sp>
        <p:nvSpPr>
          <p:cNvPr id="36" name="矩形 35"/>
          <p:cNvSpPr/>
          <p:nvPr>
            <p:custDataLst>
              <p:tags r:id="rId6"/>
            </p:custDataLst>
          </p:nvPr>
        </p:nvSpPr>
        <p:spPr>
          <a:xfrm>
            <a:off x="3619325" y="3826078"/>
            <a:ext cx="1905089" cy="81851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帮助用户快速检索电信领域（例如海陆缆，数据中心）</a:t>
            </a: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等相关信息</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 </a:t>
            </a: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a:t>
            </a:r>
            <a:endPar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endParaRPr>
          </a:p>
        </p:txBody>
      </p:sp>
      <p:sp>
        <p:nvSpPr>
          <p:cNvPr id="37" name="矩形 36"/>
          <p:cNvSpPr/>
          <p:nvPr>
            <p:custDataLst>
              <p:tags r:id="rId7"/>
            </p:custDataLst>
          </p:nvPr>
        </p:nvSpPr>
        <p:spPr>
          <a:xfrm>
            <a:off x="3985290" y="3388464"/>
            <a:ext cx="1198880" cy="337185"/>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rPr>
              <a:t>东盟</a:t>
            </a:r>
            <a:r>
              <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rPr>
              <a:t>知识库</a:t>
            </a:r>
            <a:endPar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endParaRPr>
          </a:p>
        </p:txBody>
      </p:sp>
      <p:sp>
        <p:nvSpPr>
          <p:cNvPr id="38" name="矩形 37"/>
          <p:cNvSpPr/>
          <p:nvPr>
            <p:custDataLst>
              <p:tags r:id="rId8"/>
            </p:custDataLst>
          </p:nvPr>
        </p:nvSpPr>
        <p:spPr>
          <a:xfrm>
            <a:off x="6453219" y="1839257"/>
            <a:ext cx="1905089" cy="81851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err="1">
                <a:ln>
                  <a:noFill/>
                </a:ln>
                <a:solidFill>
                  <a:schemeClr val="bg1"/>
                </a:solidFill>
                <a:effectLst/>
                <a:uLnTx/>
                <a:uFillTx/>
                <a:latin typeface="Calibri Light" panose="020F0302020204030204"/>
                <a:ea typeface="微软雅黑" panose="020B0503020204020204" charset="-122"/>
                <a:cs typeface="+mn-ea"/>
                <a:sym typeface="+mn-lt"/>
              </a:rPr>
              <a:t>帮助用户了解电子产品进出认证相关信息及在认证过程中的相关流程及</a:t>
            </a:r>
            <a:r>
              <a:rPr kumimoji="0" lang="zh-CN" altLang="en-US" sz="1050" b="0" i="0" u="none" strike="noStrike" kern="1200" cap="none" spc="0" normalizeH="0" baseline="0" noProof="0" err="1">
                <a:ln>
                  <a:noFill/>
                </a:ln>
                <a:solidFill>
                  <a:schemeClr val="bg1"/>
                </a:solidFill>
                <a:effectLst/>
                <a:uLnTx/>
                <a:uFillTx/>
                <a:latin typeface="Calibri Light" panose="020F0302020204030204"/>
                <a:ea typeface="微软雅黑" panose="020B0503020204020204" charset="-122"/>
                <a:cs typeface="+mn-ea"/>
                <a:sym typeface="+mn-lt"/>
              </a:rPr>
              <a:t>材料。</a:t>
            </a:r>
            <a:endParaRPr kumimoji="0" lang="zh-CN" altLang="en-US" sz="1050" b="0" i="0" u="none" strike="noStrike" kern="1200" cap="none" spc="0" normalizeH="0" baseline="0" noProof="0" err="1">
              <a:ln>
                <a:noFill/>
              </a:ln>
              <a:solidFill>
                <a:schemeClr val="bg1"/>
              </a:solidFill>
              <a:effectLst/>
              <a:uLnTx/>
              <a:uFillTx/>
              <a:latin typeface="Calibri Light" panose="020F0302020204030204"/>
              <a:ea typeface="微软雅黑" panose="020B0503020204020204" charset="-122"/>
              <a:cs typeface="+mn-ea"/>
              <a:sym typeface="+mn-lt"/>
            </a:endParaRPr>
          </a:p>
        </p:txBody>
      </p:sp>
      <p:sp>
        <p:nvSpPr>
          <p:cNvPr id="39" name="矩形 38"/>
          <p:cNvSpPr/>
          <p:nvPr>
            <p:custDataLst>
              <p:tags r:id="rId9"/>
            </p:custDataLst>
          </p:nvPr>
        </p:nvSpPr>
        <p:spPr>
          <a:xfrm>
            <a:off x="6814104" y="1439743"/>
            <a:ext cx="1198880" cy="337185"/>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rPr>
              <a:t>工创</a:t>
            </a:r>
            <a:r>
              <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rPr>
              <a:t>知识库</a:t>
            </a:r>
            <a:endPar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ags/tag1.xml><?xml version="1.0" encoding="utf-8"?>
<p:tagLst xmlns:p="http://schemas.openxmlformats.org/presentationml/2006/main">
  <p:tag name="PA" val="v4.1.3"/>
</p:tagLst>
</file>

<file path=ppt/tags/tag10.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11.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12.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13.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14.xml><?xml version="1.0" encoding="utf-8"?>
<p:tagLst xmlns:p="http://schemas.openxmlformats.org/presentationml/2006/main">
  <p:tag name="PA" val="v4.1.3"/>
</p:tagLst>
</file>

<file path=ppt/tags/tag15.xml><?xml version="1.0" encoding="utf-8"?>
<p:tagLst xmlns:p="http://schemas.openxmlformats.org/presentationml/2006/main">
  <p:tag name="PA" val="v4.1.3"/>
</p:tagLst>
</file>

<file path=ppt/tags/tag16.xml><?xml version="1.0" encoding="utf-8"?>
<p:tagLst xmlns:p="http://schemas.openxmlformats.org/presentationml/2006/main">
  <p:tag name="KSO_WM_DIAGRAM_VIRTUALLY_FRAME" val="{&quot;height&quot;:203.3,&quot;left&quot;:42.35,&quot;top&quot;:117.95,&quot;width&quot;:405.8}"/>
</p:tagLst>
</file>

<file path=ppt/tags/tag17.xml><?xml version="1.0" encoding="utf-8"?>
<p:tagLst xmlns:p="http://schemas.openxmlformats.org/presentationml/2006/main">
  <p:tag name="KSO_WM_DIAGRAM_VIRTUALLY_FRAME" val="{&quot;height&quot;:203.3,&quot;left&quot;:42.35,&quot;top&quot;:117.95,&quot;width&quot;:405.8}"/>
</p:tagLst>
</file>

<file path=ppt/tags/tag18.xml><?xml version="1.0" encoding="utf-8"?>
<p:tagLst xmlns:p="http://schemas.openxmlformats.org/presentationml/2006/main">
  <p:tag name="KSO_WM_DIAGRAM_VIRTUALLY_FRAME" val="{&quot;height&quot;:203.3,&quot;left&quot;:42.35,&quot;top&quot;:117.95,&quot;width&quot;:405.8}"/>
</p:tagLst>
</file>

<file path=ppt/tags/tag19.xml><?xml version="1.0" encoding="utf-8"?>
<p:tagLst xmlns:p="http://schemas.openxmlformats.org/presentationml/2006/main">
  <p:tag name="KSO_WM_DIAGRAM_VIRTUALLY_FRAME" val="{&quot;height&quot;:203.3,&quot;left&quot;:42.35,&quot;top&quot;:117.95,&quot;width&quot;:405.8}"/>
</p:tagLst>
</file>

<file path=ppt/tags/tag2.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20.xml><?xml version="1.0" encoding="utf-8"?>
<p:tagLst xmlns:p="http://schemas.openxmlformats.org/presentationml/2006/main">
  <p:tag name="KSO_WM_DIAGRAM_VIRTUALLY_FRAME" val="{&quot;height&quot;:203.3,&quot;left&quot;:42.35,&quot;top&quot;:117.95,&quot;width&quot;:405.8}"/>
</p:tagLst>
</file>

<file path=ppt/tags/tag21.xml><?xml version="1.0" encoding="utf-8"?>
<p:tagLst xmlns:p="http://schemas.openxmlformats.org/presentationml/2006/main">
  <p:tag name="KSO_WM_DIAGRAM_VIRTUALLY_FRAME" val="{&quot;height&quot;:203.3,&quot;left&quot;:42.35,&quot;top&quot;:117.95,&quot;width&quot;:405.8}"/>
</p:tagLst>
</file>

<file path=ppt/tags/tag22.xml><?xml version="1.0" encoding="utf-8"?>
<p:tagLst xmlns:p="http://schemas.openxmlformats.org/presentationml/2006/main">
  <p:tag name="KSO_WM_DIAGRAM_VIRTUALLY_FRAME" val="{&quot;height&quot;:203.3,&quot;left&quot;:42.35,&quot;top&quot;:117.95,&quot;width&quot;:405.8}"/>
</p:tagLst>
</file>

<file path=ppt/tags/tag23.xml><?xml version="1.0" encoding="utf-8"?>
<p:tagLst xmlns:p="http://schemas.openxmlformats.org/presentationml/2006/main">
  <p:tag name="KSO_WM_DIAGRAM_VIRTUALLY_FRAME" val="{&quot;height&quot;:203.3,&quot;left&quot;:42.35,&quot;top&quot;:117.95,&quot;width&quot;:405.8}"/>
</p:tagLst>
</file>

<file path=ppt/tags/tag24.xml><?xml version="1.0" encoding="utf-8"?>
<p:tagLst xmlns:p="http://schemas.openxmlformats.org/presentationml/2006/main">
  <p:tag name="KSO_WM_DIAGRAM_VIRTUALLY_FRAME" val="{&quot;height&quot;:203.3,&quot;left&quot;:42.35,&quot;top&quot;:117.95,&quot;width&quot;:405.8}"/>
</p:tagLst>
</file>

<file path=ppt/tags/tag25.xml><?xml version="1.0" encoding="utf-8"?>
<p:tagLst xmlns:p="http://schemas.openxmlformats.org/presentationml/2006/main">
  <p:tag name="PA" val="v4.1.3"/>
</p:tagLst>
</file>

<file path=ppt/tags/tag26.xml><?xml version="1.0" encoding="utf-8"?>
<p:tagLst xmlns:p="http://schemas.openxmlformats.org/presentationml/2006/main">
  <p:tag name="PA" val="v4.1.3"/>
</p:tagLst>
</file>

<file path=ppt/tags/tag27.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28.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29.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3.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30.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31.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32.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33.xml><?xml version="1.0" encoding="utf-8"?>
<p:tagLst xmlns:p="http://schemas.openxmlformats.org/presentationml/2006/main">
  <p:tag name="PA" val="v4.1.3"/>
</p:tagLst>
</file>

<file path=ppt/tags/tag34.xml><?xml version="1.0" encoding="utf-8"?>
<p:tagLst xmlns:p="http://schemas.openxmlformats.org/presentationml/2006/main">
  <p:tag name="PA" val="v4.1.3"/>
</p:tagLst>
</file>

<file path=ppt/tags/tag35.xml><?xml version="1.0" encoding="utf-8"?>
<p:tagLst xmlns:p="http://schemas.openxmlformats.org/presentationml/2006/main">
  <p:tag name="PA" val="v4.1.3"/>
</p:tagLst>
</file>

<file path=ppt/tags/tag36.xml><?xml version="1.0" encoding="utf-8"?>
<p:tagLst xmlns:p="http://schemas.openxmlformats.org/presentationml/2006/main">
  <p:tag name="PA" val="v4.1.3"/>
</p:tagLst>
</file>

<file path=ppt/tags/tag37.xml><?xml version="1.0" encoding="utf-8"?>
<p:tagLst xmlns:p="http://schemas.openxmlformats.org/presentationml/2006/main">
  <p:tag name="PA" val="v4.1.3"/>
</p:tagLst>
</file>

<file path=ppt/tags/tag38.xml><?xml version="1.0" encoding="utf-8"?>
<p:tagLst xmlns:p="http://schemas.openxmlformats.org/presentationml/2006/main">
  <p:tag name="PA" val="v4.1.3"/>
</p:tagLst>
</file>

<file path=ppt/tags/tag39.xml><?xml version="1.0" encoding="utf-8"?>
<p:tagLst xmlns:p="http://schemas.openxmlformats.org/presentationml/2006/main">
  <p:tag name="KSO_WPP_MARK_KEY" val="fa917885-bbbd-419c-aa5e-8d9c845e24a1"/>
  <p:tag name="COMMONDATA" val="eyJjb3VudCI6MSwiaGRpZCI6IjBlMzU2ZGM5ZDQ4OGQ5NTgzOTYzNGRjNWVjM2YyNTY2IiwidXNlckNvdW50IjoxfQ=="/>
  <p:tag name="commondata" val="eyJjb3VudCI6MiwiaGRpZCI6ImYyYmM0Y2Q4ODgyMTJmZDM1Y2M2MTcyMzAxMGIyY2NiIiwidXNlckNvdW50IjoxfQ=="/>
</p:tagLst>
</file>

<file path=ppt/tags/tag4.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5.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6.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7.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8.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9.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heme/theme1.xml><?xml version="1.0" encoding="utf-8"?>
<a:theme xmlns:a="http://schemas.openxmlformats.org/drawingml/2006/main" name="Office 主题">
  <a:themeElements>
    <a:clrScheme name="自定义 260">
      <a:dk1>
        <a:sysClr val="windowText" lastClr="000000"/>
      </a:dk1>
      <a:lt1>
        <a:sysClr val="window" lastClr="FFFFFF"/>
      </a:lt1>
      <a:dk2>
        <a:srgbClr val="EEF2F5"/>
      </a:dk2>
      <a:lt2>
        <a:srgbClr val="E7E6E6"/>
      </a:lt2>
      <a:accent1>
        <a:srgbClr val="485275"/>
      </a:accent1>
      <a:accent2>
        <a:srgbClr val="89B8CA"/>
      </a:accent2>
      <a:accent3>
        <a:srgbClr val="50668B"/>
      </a:accent3>
      <a:accent4>
        <a:srgbClr val="E0BFC8"/>
      </a:accent4>
      <a:accent5>
        <a:srgbClr val="C9D2E1"/>
      </a:accent5>
      <a:accent6>
        <a:srgbClr val="70AD47"/>
      </a:accent6>
      <a:hlink>
        <a:srgbClr val="000000"/>
      </a:hlink>
      <a:folHlink>
        <a:srgbClr val="954F72"/>
      </a:folHlink>
    </a:clrScheme>
    <a:fontScheme name="标准3">
      <a:majorFont>
        <a:latin typeface="华文细黑"/>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0</TotalTime>
  <Words>2122</Words>
  <Application>WPS 演示</Application>
  <PresentationFormat>全屏显示(16:9)</PresentationFormat>
  <Paragraphs>284</Paragraphs>
  <Slides>23</Slides>
  <Notes>11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23</vt:i4>
      </vt:variant>
    </vt:vector>
  </HeadingPairs>
  <TitlesOfParts>
    <vt:vector size="36" baseType="lpstr">
      <vt:lpstr>Arial</vt:lpstr>
      <vt:lpstr>宋体</vt:lpstr>
      <vt:lpstr>Wingdings</vt:lpstr>
      <vt:lpstr>华文细黑</vt:lpstr>
      <vt:lpstr>微软雅黑</vt:lpstr>
      <vt:lpstr>Calibri</vt:lpstr>
      <vt:lpstr>Gill Sans</vt:lpstr>
      <vt:lpstr>Calibri Light</vt:lpstr>
      <vt:lpstr>微软雅黑 Light</vt:lpstr>
      <vt:lpstr>Arial Unicode MS</vt:lpstr>
      <vt:lpstr>等线</vt:lpstr>
      <vt:lpstr>Segoe Print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Dylan</cp:lastModifiedBy>
  <cp:revision>30</cp:revision>
  <dcterms:created xsi:type="dcterms:W3CDTF">2023-06-19T08:06:00Z</dcterms:created>
  <dcterms:modified xsi:type="dcterms:W3CDTF">2024-09-04T06:26:07Z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2052-12.1.0.17857</vt:lpwstr>
  </property>
  <property fmtid="{D5CDD505-2E9C-101B-9397-08002B2CF9AE}" pid="3" name="KSOTemplateUUID">
    <vt:lpwstr>v1.0_mb_EEgrgElr2BTc6d8Bt21GGA==</vt:lpwstr>
  </property>
  <property fmtid="{D5CDD505-2E9C-101B-9397-08002B2CF9AE}" pid="4" name="ICV">
    <vt:lpwstr>7A61BD41AE0D43AA9C04104C03855ED4</vt:lpwstr>
  </property>
</Properties>
</file>